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368" r:id="rId2"/>
    <p:sldId id="2363" r:id="rId3"/>
    <p:sldId id="2235" r:id="rId4"/>
    <p:sldId id="2369" r:id="rId5"/>
    <p:sldId id="2364" r:id="rId6"/>
    <p:sldId id="2370" r:id="rId7"/>
    <p:sldId id="2365" r:id="rId8"/>
    <p:sldId id="2366" r:id="rId9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D8D76E"/>
    <a:srgbClr val="000000"/>
    <a:srgbClr val="001334"/>
    <a:srgbClr val="000820"/>
    <a:srgbClr val="000C28"/>
    <a:srgbClr val="5D77EB"/>
    <a:srgbClr val="1AE8DA"/>
    <a:srgbClr val="CF9600"/>
    <a:srgbClr val="F52552"/>
    <a:srgbClr val="EC7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61" autoAdjust="0"/>
    <p:restoredTop sz="95982" autoAdjust="0"/>
  </p:normalViewPr>
  <p:slideViewPr>
    <p:cSldViewPr snapToGrid="0" snapToObjects="1">
      <p:cViewPr varScale="1">
        <p:scale>
          <a:sx n="56" d="100"/>
          <a:sy n="56" d="100"/>
        </p:scale>
        <p:origin x="464" y="17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9/9/18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4575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2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7BD35B7-DAF1-5B4D-94FA-36B61FD74AC4}" type="slidenum">
              <a:rPr lang="en-US" altLang="x-none"/>
              <a:pPr/>
              <a:t>3</a:t>
            </a:fld>
            <a:endParaRPr lang="en-US" altLang="x-none"/>
          </a:p>
        </p:txBody>
      </p:sp>
      <p:sp>
        <p:nvSpPr>
          <p:cNvPr id="184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8975" y="1143000"/>
            <a:ext cx="5475288" cy="30813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84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1638" cy="35956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816838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4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723318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5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300015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6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3209567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7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2065286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8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1065760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25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907290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12447855" y="6171188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8184037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</p:spTree>
    <p:extLst/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ig Background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23"/>
          </p:nvPr>
        </p:nvSpPr>
        <p:spPr>
          <a:xfrm>
            <a:off x="2" y="0"/>
            <a:ext cx="13297422" cy="13715999"/>
          </a:xfrm>
          <a:custGeom>
            <a:avLst/>
            <a:gdLst>
              <a:gd name="connsiteX0" fmla="*/ 0 w 19393999"/>
              <a:gd name="connsiteY0" fmla="*/ 0 h 13715999"/>
              <a:gd name="connsiteX1" fmla="*/ 19393999 w 19393999"/>
              <a:gd name="connsiteY1" fmla="*/ 0 h 13715999"/>
              <a:gd name="connsiteX2" fmla="*/ 13782907 w 19393999"/>
              <a:gd name="connsiteY2" fmla="*/ 13715999 h 13715999"/>
              <a:gd name="connsiteX3" fmla="*/ 0 w 19393999"/>
              <a:gd name="connsiteY3" fmla="*/ 13715999 h 137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93999" h="13715999">
                <a:moveTo>
                  <a:pt x="0" y="0"/>
                </a:moveTo>
                <a:lnTo>
                  <a:pt x="19393999" y="0"/>
                </a:lnTo>
                <a:lnTo>
                  <a:pt x="13782907" y="13715999"/>
                </a:lnTo>
                <a:lnTo>
                  <a:pt x="0" y="13715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800" b="0" i="0">
                <a:ln>
                  <a:noFill/>
                </a:ln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78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09590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7" r:id="rId2"/>
    <p:sldLayoutId id="2147484039" r:id="rId3"/>
    <p:sldLayoutId id="2147484040" r:id="rId4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b="0" i="0" kern="1200">
          <a:solidFill>
            <a:schemeClr val="tx1"/>
          </a:solidFill>
          <a:latin typeface="Open Sans Regular" charset="0"/>
          <a:ea typeface="Open Sans Regular" charset="0"/>
          <a:cs typeface="Open Sans Regular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796" b="7796"/>
          <a:stretch>
            <a:fillRect/>
          </a:stretch>
        </p:blipFill>
        <p:spPr/>
      </p:pic>
      <p:sp>
        <p:nvSpPr>
          <p:cNvPr id="5" name="Rectangle 4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460354" y="8121216"/>
            <a:ext cx="54569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spc="600" dirty="0">
                <a:solidFill>
                  <a:schemeClr val="bg1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第十组</a:t>
            </a:r>
            <a:endParaRPr lang="en-US" altLang="zh-CN" sz="2800" spc="600" dirty="0">
              <a:solidFill>
                <a:schemeClr val="bg1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  <a:p>
            <a:pPr algn="ctr"/>
            <a:r>
              <a:rPr lang="zh-CN" altLang="en-US" sz="2800" spc="600" dirty="0">
                <a:solidFill>
                  <a:schemeClr val="bg1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茅悦田 顾一辉 原帅 徐家辉</a:t>
            </a:r>
            <a:endParaRPr lang="en-US" sz="2800" spc="600" dirty="0">
              <a:solidFill>
                <a:schemeClr val="bg1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94583" y="5377659"/>
            <a:ext cx="1418850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5000" b="1" spc="6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聚票网项目展示</a:t>
            </a:r>
            <a:endParaRPr lang="en-US" sz="15000" b="1" spc="6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4153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54" name="Rectangle 13"/>
          <p:cNvSpPr/>
          <p:nvPr/>
        </p:nvSpPr>
        <p:spPr>
          <a:xfrm>
            <a:off x="1" y="0"/>
            <a:ext cx="13297422" cy="13738302"/>
          </a:xfrm>
          <a:custGeom>
            <a:avLst/>
            <a:gdLst>
              <a:gd name="connsiteX0" fmla="*/ 0 w 13782907"/>
              <a:gd name="connsiteY0" fmla="*/ 0 h 13738301"/>
              <a:gd name="connsiteX1" fmla="*/ 13782907 w 13782907"/>
              <a:gd name="connsiteY1" fmla="*/ 0 h 13738301"/>
              <a:gd name="connsiteX2" fmla="*/ 13782907 w 13782907"/>
              <a:gd name="connsiteY2" fmla="*/ 13738301 h 13738301"/>
              <a:gd name="connsiteX3" fmla="*/ 0 w 13782907"/>
              <a:gd name="connsiteY3" fmla="*/ 13738301 h 13738301"/>
              <a:gd name="connsiteX4" fmla="*/ 0 w 13782907"/>
              <a:gd name="connsiteY4" fmla="*/ 0 h 13738301"/>
              <a:gd name="connsiteX0" fmla="*/ 0 w 19403122"/>
              <a:gd name="connsiteY0" fmla="*/ 0 h 13738301"/>
              <a:gd name="connsiteX1" fmla="*/ 19403122 w 19403122"/>
              <a:gd name="connsiteY1" fmla="*/ 44604 h 13738301"/>
              <a:gd name="connsiteX2" fmla="*/ 13782907 w 19403122"/>
              <a:gd name="connsiteY2" fmla="*/ 13738301 h 13738301"/>
              <a:gd name="connsiteX3" fmla="*/ 0 w 19403122"/>
              <a:gd name="connsiteY3" fmla="*/ 13738301 h 13738301"/>
              <a:gd name="connsiteX4" fmla="*/ 0 w 19403122"/>
              <a:gd name="connsiteY4" fmla="*/ 0 h 13738301"/>
              <a:gd name="connsiteX0" fmla="*/ 0 w 19425424"/>
              <a:gd name="connsiteY0" fmla="*/ 0 h 13738301"/>
              <a:gd name="connsiteX1" fmla="*/ 19425424 w 19425424"/>
              <a:gd name="connsiteY1" fmla="*/ 44604 h 13738301"/>
              <a:gd name="connsiteX2" fmla="*/ 13782907 w 19425424"/>
              <a:gd name="connsiteY2" fmla="*/ 13738301 h 13738301"/>
              <a:gd name="connsiteX3" fmla="*/ 0 w 19425424"/>
              <a:gd name="connsiteY3" fmla="*/ 13738301 h 13738301"/>
              <a:gd name="connsiteX4" fmla="*/ 0 w 19425424"/>
              <a:gd name="connsiteY4" fmla="*/ 0 h 13738301"/>
              <a:gd name="connsiteX0" fmla="*/ 0 w 19403122"/>
              <a:gd name="connsiteY0" fmla="*/ 1 h 13738302"/>
              <a:gd name="connsiteX1" fmla="*/ 19403122 w 19403122"/>
              <a:gd name="connsiteY1" fmla="*/ 0 h 13738302"/>
              <a:gd name="connsiteX2" fmla="*/ 13782907 w 19403122"/>
              <a:gd name="connsiteY2" fmla="*/ 13738302 h 13738302"/>
              <a:gd name="connsiteX3" fmla="*/ 0 w 19403122"/>
              <a:gd name="connsiteY3" fmla="*/ 13738302 h 13738302"/>
              <a:gd name="connsiteX4" fmla="*/ 0 w 19403122"/>
              <a:gd name="connsiteY4" fmla="*/ 1 h 13738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3122" h="13738302">
                <a:moveTo>
                  <a:pt x="0" y="1"/>
                </a:moveTo>
                <a:lnTo>
                  <a:pt x="19403122" y="0"/>
                </a:lnTo>
                <a:lnTo>
                  <a:pt x="13782907" y="13738302"/>
                </a:lnTo>
                <a:lnTo>
                  <a:pt x="0" y="13738302"/>
                </a:lnTo>
                <a:lnTo>
                  <a:pt x="0" y="1"/>
                </a:lnTo>
                <a:close/>
              </a:path>
            </a:pathLst>
          </a:custGeom>
          <a:solidFill>
            <a:schemeClr val="tx2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255563" y="11351866"/>
            <a:ext cx="3647152" cy="92333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54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经验和教训</a:t>
            </a:r>
            <a:endParaRPr lang="en-US" sz="54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297423" y="3562709"/>
            <a:ext cx="7555357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zh-CN" altLang="en-US" sz="54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产品定位和价值</a:t>
            </a:r>
            <a:endParaRPr lang="en-US" sz="54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625964" y="6205376"/>
            <a:ext cx="2954655" cy="92333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54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项目设计</a:t>
            </a:r>
            <a:endParaRPr lang="en-US" sz="54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10550371" y="5827370"/>
            <a:ext cx="1601804" cy="16018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9288113" y="11012629"/>
            <a:ext cx="1601804" cy="160180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11334805" y="3225991"/>
            <a:ext cx="1601804" cy="16018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11809506" y="3683631"/>
            <a:ext cx="696091" cy="696091"/>
            <a:chOff x="3661569" y="4579937"/>
            <a:chExt cx="250825" cy="250825"/>
          </a:xfrm>
          <a:solidFill>
            <a:schemeClr val="bg1"/>
          </a:solidFill>
        </p:grpSpPr>
        <p:sp>
          <p:nvSpPr>
            <p:cNvPr id="40" name="Freeform 245"/>
            <p:cNvSpPr>
              <a:spLocks noChangeArrowheads="1"/>
            </p:cNvSpPr>
            <p:nvPr/>
          </p:nvSpPr>
          <p:spPr bwMode="auto">
            <a:xfrm>
              <a:off x="3661569" y="4579937"/>
              <a:ext cx="250825" cy="250825"/>
            </a:xfrm>
            <a:custGeom>
              <a:avLst/>
              <a:gdLst>
                <a:gd name="T0" fmla="*/ 651 w 698"/>
                <a:gd name="T1" fmla="*/ 504 h 698"/>
                <a:gd name="T2" fmla="*/ 46 w 698"/>
                <a:gd name="T3" fmla="*/ 504 h 698"/>
                <a:gd name="T4" fmla="*/ 46 w 698"/>
                <a:gd name="T5" fmla="*/ 67 h 698"/>
                <a:gd name="T6" fmla="*/ 651 w 698"/>
                <a:gd name="T7" fmla="*/ 67 h 698"/>
                <a:gd name="T8" fmla="*/ 651 w 698"/>
                <a:gd name="T9" fmla="*/ 504 h 698"/>
                <a:gd name="T10" fmla="*/ 34 w 698"/>
                <a:gd name="T11" fmla="*/ 26 h 698"/>
                <a:gd name="T12" fmla="*/ 663 w 698"/>
                <a:gd name="T13" fmla="*/ 26 h 698"/>
                <a:gd name="T14" fmla="*/ 663 w 698"/>
                <a:gd name="T15" fmla="*/ 26 h 698"/>
                <a:gd name="T16" fmla="*/ 671 w 698"/>
                <a:gd name="T17" fmla="*/ 34 h 698"/>
                <a:gd name="T18" fmla="*/ 671 w 698"/>
                <a:gd name="T19" fmla="*/ 34 h 698"/>
                <a:gd name="T20" fmla="*/ 663 w 698"/>
                <a:gd name="T21" fmla="*/ 42 h 698"/>
                <a:gd name="T22" fmla="*/ 34 w 698"/>
                <a:gd name="T23" fmla="*/ 42 h 698"/>
                <a:gd name="T24" fmla="*/ 34 w 698"/>
                <a:gd name="T25" fmla="*/ 42 h 698"/>
                <a:gd name="T26" fmla="*/ 25 w 698"/>
                <a:gd name="T27" fmla="*/ 34 h 698"/>
                <a:gd name="T28" fmla="*/ 25 w 698"/>
                <a:gd name="T29" fmla="*/ 34 h 698"/>
                <a:gd name="T30" fmla="*/ 34 w 698"/>
                <a:gd name="T31" fmla="*/ 26 h 698"/>
                <a:gd name="T32" fmla="*/ 663 w 698"/>
                <a:gd name="T33" fmla="*/ 0 h 698"/>
                <a:gd name="T34" fmla="*/ 34 w 698"/>
                <a:gd name="T35" fmla="*/ 0 h 698"/>
                <a:gd name="T36" fmla="*/ 34 w 698"/>
                <a:gd name="T37" fmla="*/ 0 h 698"/>
                <a:gd name="T38" fmla="*/ 0 w 698"/>
                <a:gd name="T39" fmla="*/ 34 h 698"/>
                <a:gd name="T40" fmla="*/ 0 w 698"/>
                <a:gd name="T41" fmla="*/ 34 h 698"/>
                <a:gd name="T42" fmla="*/ 21 w 698"/>
                <a:gd name="T43" fmla="*/ 65 h 698"/>
                <a:gd name="T44" fmla="*/ 21 w 698"/>
                <a:gd name="T45" fmla="*/ 517 h 698"/>
                <a:gd name="T46" fmla="*/ 21 w 698"/>
                <a:gd name="T47" fmla="*/ 517 h 698"/>
                <a:gd name="T48" fmla="*/ 34 w 698"/>
                <a:gd name="T49" fmla="*/ 530 h 698"/>
                <a:gd name="T50" fmla="*/ 336 w 698"/>
                <a:gd name="T51" fmla="*/ 530 h 698"/>
                <a:gd name="T52" fmla="*/ 336 w 698"/>
                <a:gd name="T53" fmla="*/ 592 h 698"/>
                <a:gd name="T54" fmla="*/ 134 w 698"/>
                <a:gd name="T55" fmla="*/ 673 h 698"/>
                <a:gd name="T56" fmla="*/ 134 w 698"/>
                <a:gd name="T57" fmla="*/ 673 h 698"/>
                <a:gd name="T58" fmla="*/ 127 w 698"/>
                <a:gd name="T59" fmla="*/ 689 h 698"/>
                <a:gd name="T60" fmla="*/ 127 w 698"/>
                <a:gd name="T61" fmla="*/ 689 h 698"/>
                <a:gd name="T62" fmla="*/ 139 w 698"/>
                <a:gd name="T63" fmla="*/ 697 h 698"/>
                <a:gd name="T64" fmla="*/ 139 w 698"/>
                <a:gd name="T65" fmla="*/ 697 h 698"/>
                <a:gd name="T66" fmla="*/ 143 w 698"/>
                <a:gd name="T67" fmla="*/ 696 h 698"/>
                <a:gd name="T68" fmla="*/ 349 w 698"/>
                <a:gd name="T69" fmla="*/ 614 h 698"/>
                <a:gd name="T70" fmla="*/ 553 w 698"/>
                <a:gd name="T71" fmla="*/ 696 h 698"/>
                <a:gd name="T72" fmla="*/ 553 w 698"/>
                <a:gd name="T73" fmla="*/ 696 h 698"/>
                <a:gd name="T74" fmla="*/ 558 w 698"/>
                <a:gd name="T75" fmla="*/ 697 h 698"/>
                <a:gd name="T76" fmla="*/ 558 w 698"/>
                <a:gd name="T77" fmla="*/ 697 h 698"/>
                <a:gd name="T78" fmla="*/ 570 w 698"/>
                <a:gd name="T79" fmla="*/ 689 h 698"/>
                <a:gd name="T80" fmla="*/ 570 w 698"/>
                <a:gd name="T81" fmla="*/ 689 h 698"/>
                <a:gd name="T82" fmla="*/ 563 w 698"/>
                <a:gd name="T83" fmla="*/ 673 h 698"/>
                <a:gd name="T84" fmla="*/ 360 w 698"/>
                <a:gd name="T85" fmla="*/ 592 h 698"/>
                <a:gd name="T86" fmla="*/ 360 w 698"/>
                <a:gd name="T87" fmla="*/ 530 h 698"/>
                <a:gd name="T88" fmla="*/ 663 w 698"/>
                <a:gd name="T89" fmla="*/ 530 h 698"/>
                <a:gd name="T90" fmla="*/ 663 w 698"/>
                <a:gd name="T91" fmla="*/ 530 h 698"/>
                <a:gd name="T92" fmla="*/ 676 w 698"/>
                <a:gd name="T93" fmla="*/ 517 h 698"/>
                <a:gd name="T94" fmla="*/ 676 w 698"/>
                <a:gd name="T95" fmla="*/ 65 h 698"/>
                <a:gd name="T96" fmla="*/ 676 w 698"/>
                <a:gd name="T97" fmla="*/ 65 h 698"/>
                <a:gd name="T98" fmla="*/ 697 w 698"/>
                <a:gd name="T99" fmla="*/ 34 h 698"/>
                <a:gd name="T100" fmla="*/ 697 w 698"/>
                <a:gd name="T101" fmla="*/ 34 h 698"/>
                <a:gd name="T102" fmla="*/ 663 w 698"/>
                <a:gd name="T103" fmla="*/ 0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98" h="698">
                  <a:moveTo>
                    <a:pt x="651" y="504"/>
                  </a:moveTo>
                  <a:lnTo>
                    <a:pt x="46" y="504"/>
                  </a:lnTo>
                  <a:lnTo>
                    <a:pt x="46" y="67"/>
                  </a:lnTo>
                  <a:lnTo>
                    <a:pt x="651" y="67"/>
                  </a:lnTo>
                  <a:lnTo>
                    <a:pt x="651" y="504"/>
                  </a:lnTo>
                  <a:close/>
                  <a:moveTo>
                    <a:pt x="34" y="26"/>
                  </a:moveTo>
                  <a:lnTo>
                    <a:pt x="663" y="26"/>
                  </a:lnTo>
                  <a:lnTo>
                    <a:pt x="663" y="26"/>
                  </a:lnTo>
                  <a:cubicBezTo>
                    <a:pt x="668" y="26"/>
                    <a:pt x="671" y="29"/>
                    <a:pt x="671" y="34"/>
                  </a:cubicBezTo>
                  <a:lnTo>
                    <a:pt x="671" y="34"/>
                  </a:lnTo>
                  <a:cubicBezTo>
                    <a:pt x="671" y="39"/>
                    <a:pt x="668" y="42"/>
                    <a:pt x="663" y="42"/>
                  </a:cubicBezTo>
                  <a:lnTo>
                    <a:pt x="34" y="42"/>
                  </a:lnTo>
                  <a:lnTo>
                    <a:pt x="34" y="42"/>
                  </a:lnTo>
                  <a:cubicBezTo>
                    <a:pt x="29" y="42"/>
                    <a:pt x="25" y="39"/>
                    <a:pt x="25" y="34"/>
                  </a:cubicBezTo>
                  <a:lnTo>
                    <a:pt x="25" y="34"/>
                  </a:lnTo>
                  <a:cubicBezTo>
                    <a:pt x="25" y="29"/>
                    <a:pt x="29" y="26"/>
                    <a:pt x="34" y="26"/>
                  </a:cubicBezTo>
                  <a:close/>
                  <a:moveTo>
                    <a:pt x="663" y="0"/>
                  </a:moveTo>
                  <a:lnTo>
                    <a:pt x="34" y="0"/>
                  </a:lnTo>
                  <a:lnTo>
                    <a:pt x="34" y="0"/>
                  </a:lnTo>
                  <a:cubicBezTo>
                    <a:pt x="15" y="0"/>
                    <a:pt x="0" y="15"/>
                    <a:pt x="0" y="34"/>
                  </a:cubicBezTo>
                  <a:lnTo>
                    <a:pt x="0" y="34"/>
                  </a:lnTo>
                  <a:cubicBezTo>
                    <a:pt x="0" y="48"/>
                    <a:pt x="8" y="60"/>
                    <a:pt x="21" y="65"/>
                  </a:cubicBezTo>
                  <a:lnTo>
                    <a:pt x="21" y="517"/>
                  </a:lnTo>
                  <a:lnTo>
                    <a:pt x="21" y="517"/>
                  </a:lnTo>
                  <a:cubicBezTo>
                    <a:pt x="21" y="524"/>
                    <a:pt x="27" y="530"/>
                    <a:pt x="34" y="530"/>
                  </a:cubicBezTo>
                  <a:lnTo>
                    <a:pt x="336" y="530"/>
                  </a:lnTo>
                  <a:lnTo>
                    <a:pt x="336" y="592"/>
                  </a:lnTo>
                  <a:lnTo>
                    <a:pt x="134" y="673"/>
                  </a:lnTo>
                  <a:lnTo>
                    <a:pt x="134" y="673"/>
                  </a:lnTo>
                  <a:cubicBezTo>
                    <a:pt x="128" y="675"/>
                    <a:pt x="124" y="683"/>
                    <a:pt x="127" y="689"/>
                  </a:cubicBezTo>
                  <a:lnTo>
                    <a:pt x="127" y="689"/>
                  </a:lnTo>
                  <a:cubicBezTo>
                    <a:pt x="129" y="694"/>
                    <a:pt x="134" y="697"/>
                    <a:pt x="139" y="697"/>
                  </a:cubicBezTo>
                  <a:lnTo>
                    <a:pt x="139" y="697"/>
                  </a:lnTo>
                  <a:cubicBezTo>
                    <a:pt x="140" y="697"/>
                    <a:pt x="141" y="697"/>
                    <a:pt x="143" y="696"/>
                  </a:cubicBezTo>
                  <a:lnTo>
                    <a:pt x="349" y="614"/>
                  </a:lnTo>
                  <a:lnTo>
                    <a:pt x="553" y="696"/>
                  </a:lnTo>
                  <a:lnTo>
                    <a:pt x="553" y="696"/>
                  </a:lnTo>
                  <a:cubicBezTo>
                    <a:pt x="555" y="697"/>
                    <a:pt x="557" y="697"/>
                    <a:pt x="558" y="697"/>
                  </a:cubicBezTo>
                  <a:lnTo>
                    <a:pt x="558" y="697"/>
                  </a:lnTo>
                  <a:cubicBezTo>
                    <a:pt x="563" y="697"/>
                    <a:pt x="568" y="694"/>
                    <a:pt x="570" y="689"/>
                  </a:cubicBezTo>
                  <a:lnTo>
                    <a:pt x="570" y="689"/>
                  </a:lnTo>
                  <a:cubicBezTo>
                    <a:pt x="573" y="683"/>
                    <a:pt x="569" y="675"/>
                    <a:pt x="563" y="673"/>
                  </a:cubicBezTo>
                  <a:lnTo>
                    <a:pt x="360" y="592"/>
                  </a:lnTo>
                  <a:lnTo>
                    <a:pt x="360" y="530"/>
                  </a:lnTo>
                  <a:lnTo>
                    <a:pt x="663" y="530"/>
                  </a:lnTo>
                  <a:lnTo>
                    <a:pt x="663" y="530"/>
                  </a:lnTo>
                  <a:cubicBezTo>
                    <a:pt x="670" y="530"/>
                    <a:pt x="676" y="524"/>
                    <a:pt x="676" y="517"/>
                  </a:cubicBezTo>
                  <a:lnTo>
                    <a:pt x="676" y="65"/>
                  </a:lnTo>
                  <a:lnTo>
                    <a:pt x="676" y="65"/>
                  </a:lnTo>
                  <a:cubicBezTo>
                    <a:pt x="688" y="60"/>
                    <a:pt x="697" y="48"/>
                    <a:pt x="697" y="34"/>
                  </a:cubicBezTo>
                  <a:lnTo>
                    <a:pt x="697" y="34"/>
                  </a:lnTo>
                  <a:cubicBezTo>
                    <a:pt x="697" y="15"/>
                    <a:pt x="681" y="0"/>
                    <a:pt x="66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  <p:sp>
          <p:nvSpPr>
            <p:cNvPr id="41" name="Freeform 246"/>
            <p:cNvSpPr>
              <a:spLocks noChangeArrowheads="1"/>
            </p:cNvSpPr>
            <p:nvPr/>
          </p:nvSpPr>
          <p:spPr bwMode="auto">
            <a:xfrm>
              <a:off x="3736182" y="4632325"/>
              <a:ext cx="100012" cy="100012"/>
            </a:xfrm>
            <a:custGeom>
              <a:avLst/>
              <a:gdLst>
                <a:gd name="T0" fmla="*/ 126 w 278"/>
                <a:gd name="T1" fmla="*/ 27 h 278"/>
                <a:gd name="T2" fmla="*/ 126 w 278"/>
                <a:gd name="T3" fmla="*/ 152 h 278"/>
                <a:gd name="T4" fmla="*/ 250 w 278"/>
                <a:gd name="T5" fmla="*/ 152 h 278"/>
                <a:gd name="T6" fmla="*/ 250 w 278"/>
                <a:gd name="T7" fmla="*/ 152 h 278"/>
                <a:gd name="T8" fmla="*/ 138 w 278"/>
                <a:gd name="T9" fmla="*/ 252 h 278"/>
                <a:gd name="T10" fmla="*/ 138 w 278"/>
                <a:gd name="T11" fmla="*/ 252 h 278"/>
                <a:gd name="T12" fmla="*/ 25 w 278"/>
                <a:gd name="T13" fmla="*/ 139 h 278"/>
                <a:gd name="T14" fmla="*/ 25 w 278"/>
                <a:gd name="T15" fmla="*/ 139 h 278"/>
                <a:gd name="T16" fmla="*/ 126 w 278"/>
                <a:gd name="T17" fmla="*/ 27 h 278"/>
                <a:gd name="T18" fmla="*/ 250 w 278"/>
                <a:gd name="T19" fmla="*/ 126 h 278"/>
                <a:gd name="T20" fmla="*/ 150 w 278"/>
                <a:gd name="T21" fmla="*/ 126 h 278"/>
                <a:gd name="T22" fmla="*/ 150 w 278"/>
                <a:gd name="T23" fmla="*/ 27 h 278"/>
                <a:gd name="T24" fmla="*/ 150 w 278"/>
                <a:gd name="T25" fmla="*/ 27 h 278"/>
                <a:gd name="T26" fmla="*/ 250 w 278"/>
                <a:gd name="T27" fmla="*/ 126 h 278"/>
                <a:gd name="T28" fmla="*/ 138 w 278"/>
                <a:gd name="T29" fmla="*/ 277 h 278"/>
                <a:gd name="T30" fmla="*/ 138 w 278"/>
                <a:gd name="T31" fmla="*/ 277 h 278"/>
                <a:gd name="T32" fmla="*/ 277 w 278"/>
                <a:gd name="T33" fmla="*/ 139 h 278"/>
                <a:gd name="T34" fmla="*/ 277 w 278"/>
                <a:gd name="T35" fmla="*/ 139 h 278"/>
                <a:gd name="T36" fmla="*/ 138 w 278"/>
                <a:gd name="T37" fmla="*/ 0 h 278"/>
                <a:gd name="T38" fmla="*/ 138 w 278"/>
                <a:gd name="T39" fmla="*/ 0 h 278"/>
                <a:gd name="T40" fmla="*/ 0 w 278"/>
                <a:gd name="T41" fmla="*/ 139 h 278"/>
                <a:gd name="T42" fmla="*/ 0 w 278"/>
                <a:gd name="T43" fmla="*/ 139 h 278"/>
                <a:gd name="T44" fmla="*/ 138 w 278"/>
                <a:gd name="T45" fmla="*/ 277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8" h="278">
                  <a:moveTo>
                    <a:pt x="126" y="27"/>
                  </a:moveTo>
                  <a:lnTo>
                    <a:pt x="126" y="152"/>
                  </a:lnTo>
                  <a:lnTo>
                    <a:pt x="250" y="152"/>
                  </a:lnTo>
                  <a:lnTo>
                    <a:pt x="250" y="152"/>
                  </a:lnTo>
                  <a:cubicBezTo>
                    <a:pt x="244" y="208"/>
                    <a:pt x="197" y="252"/>
                    <a:pt x="138" y="252"/>
                  </a:cubicBezTo>
                  <a:lnTo>
                    <a:pt x="138" y="252"/>
                  </a:lnTo>
                  <a:cubicBezTo>
                    <a:pt x="76" y="252"/>
                    <a:pt x="25" y="202"/>
                    <a:pt x="25" y="139"/>
                  </a:cubicBezTo>
                  <a:lnTo>
                    <a:pt x="25" y="139"/>
                  </a:lnTo>
                  <a:cubicBezTo>
                    <a:pt x="25" y="80"/>
                    <a:pt x="70" y="33"/>
                    <a:pt x="126" y="27"/>
                  </a:cubicBezTo>
                  <a:close/>
                  <a:moveTo>
                    <a:pt x="250" y="126"/>
                  </a:moveTo>
                  <a:lnTo>
                    <a:pt x="150" y="126"/>
                  </a:lnTo>
                  <a:lnTo>
                    <a:pt x="150" y="27"/>
                  </a:lnTo>
                  <a:lnTo>
                    <a:pt x="150" y="27"/>
                  </a:lnTo>
                  <a:cubicBezTo>
                    <a:pt x="204" y="33"/>
                    <a:pt x="244" y="74"/>
                    <a:pt x="250" y="126"/>
                  </a:cubicBezTo>
                  <a:close/>
                  <a:moveTo>
                    <a:pt x="138" y="277"/>
                  </a:moveTo>
                  <a:lnTo>
                    <a:pt x="138" y="277"/>
                  </a:lnTo>
                  <a:cubicBezTo>
                    <a:pt x="215" y="277"/>
                    <a:pt x="277" y="216"/>
                    <a:pt x="277" y="139"/>
                  </a:cubicBezTo>
                  <a:lnTo>
                    <a:pt x="277" y="139"/>
                  </a:lnTo>
                  <a:cubicBezTo>
                    <a:pt x="277" y="63"/>
                    <a:pt x="215" y="0"/>
                    <a:pt x="138" y="0"/>
                  </a:cubicBezTo>
                  <a:lnTo>
                    <a:pt x="138" y="0"/>
                  </a:lnTo>
                  <a:cubicBezTo>
                    <a:pt x="62" y="0"/>
                    <a:pt x="0" y="63"/>
                    <a:pt x="0" y="139"/>
                  </a:cubicBezTo>
                  <a:lnTo>
                    <a:pt x="0" y="139"/>
                  </a:lnTo>
                  <a:cubicBezTo>
                    <a:pt x="0" y="216"/>
                    <a:pt x="62" y="277"/>
                    <a:pt x="138" y="27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674550" y="11335804"/>
            <a:ext cx="811671" cy="737884"/>
            <a:chOff x="2790820" y="6602587"/>
            <a:chExt cx="1068508" cy="971373"/>
          </a:xfrm>
          <a:solidFill>
            <a:schemeClr val="bg1"/>
          </a:solidFill>
        </p:grpSpPr>
        <p:sp>
          <p:nvSpPr>
            <p:cNvPr id="43" name="Freeform 42"/>
            <p:cNvSpPr>
              <a:spLocks noChangeArrowheads="1"/>
            </p:cNvSpPr>
            <p:nvPr/>
          </p:nvSpPr>
          <p:spPr bwMode="auto">
            <a:xfrm>
              <a:off x="2790820" y="7165984"/>
              <a:ext cx="1068508" cy="407976"/>
            </a:xfrm>
            <a:custGeom>
              <a:avLst/>
              <a:gdLst>
                <a:gd name="T0" fmla="*/ 18 w 484"/>
                <a:gd name="T1" fmla="*/ 165 h 184"/>
                <a:gd name="T2" fmla="*/ 18 w 484"/>
                <a:gd name="T3" fmla="*/ 165 h 184"/>
                <a:gd name="T4" fmla="*/ 116 w 484"/>
                <a:gd name="T5" fmla="*/ 22 h 184"/>
                <a:gd name="T6" fmla="*/ 116 w 484"/>
                <a:gd name="T7" fmla="*/ 22 h 184"/>
                <a:gd name="T8" fmla="*/ 242 w 484"/>
                <a:gd name="T9" fmla="*/ 92 h 184"/>
                <a:gd name="T10" fmla="*/ 242 w 484"/>
                <a:gd name="T11" fmla="*/ 92 h 184"/>
                <a:gd name="T12" fmla="*/ 369 w 484"/>
                <a:gd name="T13" fmla="*/ 22 h 184"/>
                <a:gd name="T14" fmla="*/ 369 w 484"/>
                <a:gd name="T15" fmla="*/ 22 h 184"/>
                <a:gd name="T16" fmla="*/ 465 w 484"/>
                <a:gd name="T17" fmla="*/ 165 h 184"/>
                <a:gd name="T18" fmla="*/ 18 w 484"/>
                <a:gd name="T19" fmla="*/ 165 h 184"/>
                <a:gd name="T20" fmla="*/ 369 w 484"/>
                <a:gd name="T21" fmla="*/ 2 h 184"/>
                <a:gd name="T22" fmla="*/ 369 w 484"/>
                <a:gd name="T23" fmla="*/ 2 h 184"/>
                <a:gd name="T24" fmla="*/ 357 w 484"/>
                <a:gd name="T25" fmla="*/ 7 h 184"/>
                <a:gd name="T26" fmla="*/ 357 w 484"/>
                <a:gd name="T27" fmla="*/ 7 h 184"/>
                <a:gd name="T28" fmla="*/ 242 w 484"/>
                <a:gd name="T29" fmla="*/ 74 h 184"/>
                <a:gd name="T30" fmla="*/ 242 w 484"/>
                <a:gd name="T31" fmla="*/ 74 h 184"/>
                <a:gd name="T32" fmla="*/ 126 w 484"/>
                <a:gd name="T33" fmla="*/ 7 h 184"/>
                <a:gd name="T34" fmla="*/ 126 w 484"/>
                <a:gd name="T35" fmla="*/ 7 h 184"/>
                <a:gd name="T36" fmla="*/ 114 w 484"/>
                <a:gd name="T37" fmla="*/ 2 h 184"/>
                <a:gd name="T38" fmla="*/ 114 w 484"/>
                <a:gd name="T39" fmla="*/ 2 h 184"/>
                <a:gd name="T40" fmla="*/ 0 w 484"/>
                <a:gd name="T41" fmla="*/ 173 h 184"/>
                <a:gd name="T42" fmla="*/ 0 w 484"/>
                <a:gd name="T43" fmla="*/ 173 h 184"/>
                <a:gd name="T44" fmla="*/ 2 w 484"/>
                <a:gd name="T45" fmla="*/ 179 h 184"/>
                <a:gd name="T46" fmla="*/ 2 w 484"/>
                <a:gd name="T47" fmla="*/ 179 h 184"/>
                <a:gd name="T48" fmla="*/ 9 w 484"/>
                <a:gd name="T49" fmla="*/ 183 h 184"/>
                <a:gd name="T50" fmla="*/ 475 w 484"/>
                <a:gd name="T51" fmla="*/ 183 h 184"/>
                <a:gd name="T52" fmla="*/ 475 w 484"/>
                <a:gd name="T53" fmla="*/ 183 h 184"/>
                <a:gd name="T54" fmla="*/ 481 w 484"/>
                <a:gd name="T55" fmla="*/ 179 h 184"/>
                <a:gd name="T56" fmla="*/ 481 w 484"/>
                <a:gd name="T57" fmla="*/ 179 h 184"/>
                <a:gd name="T58" fmla="*/ 483 w 484"/>
                <a:gd name="T59" fmla="*/ 173 h 184"/>
                <a:gd name="T60" fmla="*/ 483 w 484"/>
                <a:gd name="T61" fmla="*/ 173 h 184"/>
                <a:gd name="T62" fmla="*/ 369 w 484"/>
                <a:gd name="T63" fmla="*/ 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4" h="184">
                  <a:moveTo>
                    <a:pt x="18" y="165"/>
                  </a:moveTo>
                  <a:lnTo>
                    <a:pt x="18" y="165"/>
                  </a:lnTo>
                  <a:cubicBezTo>
                    <a:pt x="20" y="139"/>
                    <a:pt x="34" y="63"/>
                    <a:pt x="116" y="22"/>
                  </a:cubicBezTo>
                  <a:lnTo>
                    <a:pt x="116" y="22"/>
                  </a:lnTo>
                  <a:cubicBezTo>
                    <a:pt x="143" y="65"/>
                    <a:pt x="191" y="92"/>
                    <a:pt x="242" y="92"/>
                  </a:cubicBezTo>
                  <a:lnTo>
                    <a:pt x="242" y="92"/>
                  </a:lnTo>
                  <a:cubicBezTo>
                    <a:pt x="293" y="92"/>
                    <a:pt x="342" y="65"/>
                    <a:pt x="369" y="22"/>
                  </a:cubicBezTo>
                  <a:lnTo>
                    <a:pt x="369" y="22"/>
                  </a:lnTo>
                  <a:cubicBezTo>
                    <a:pt x="449" y="63"/>
                    <a:pt x="463" y="139"/>
                    <a:pt x="465" y="165"/>
                  </a:cubicBezTo>
                  <a:lnTo>
                    <a:pt x="18" y="165"/>
                  </a:lnTo>
                  <a:close/>
                  <a:moveTo>
                    <a:pt x="369" y="2"/>
                  </a:moveTo>
                  <a:lnTo>
                    <a:pt x="369" y="2"/>
                  </a:lnTo>
                  <a:cubicBezTo>
                    <a:pt x="365" y="0"/>
                    <a:pt x="360" y="2"/>
                    <a:pt x="357" y="7"/>
                  </a:cubicBezTo>
                  <a:lnTo>
                    <a:pt x="357" y="7"/>
                  </a:lnTo>
                  <a:cubicBezTo>
                    <a:pt x="334" y="49"/>
                    <a:pt x="289" y="74"/>
                    <a:pt x="242" y="74"/>
                  </a:cubicBezTo>
                  <a:lnTo>
                    <a:pt x="242" y="74"/>
                  </a:lnTo>
                  <a:cubicBezTo>
                    <a:pt x="194" y="74"/>
                    <a:pt x="150" y="49"/>
                    <a:pt x="126" y="7"/>
                  </a:cubicBezTo>
                  <a:lnTo>
                    <a:pt x="126" y="7"/>
                  </a:lnTo>
                  <a:cubicBezTo>
                    <a:pt x="124" y="2"/>
                    <a:pt x="119" y="0"/>
                    <a:pt x="114" y="2"/>
                  </a:cubicBezTo>
                  <a:lnTo>
                    <a:pt x="114" y="2"/>
                  </a:lnTo>
                  <a:cubicBezTo>
                    <a:pt x="1" y="54"/>
                    <a:pt x="0" y="172"/>
                    <a:pt x="0" y="173"/>
                  </a:cubicBezTo>
                  <a:lnTo>
                    <a:pt x="0" y="173"/>
                  </a:lnTo>
                  <a:cubicBezTo>
                    <a:pt x="0" y="177"/>
                    <a:pt x="1" y="178"/>
                    <a:pt x="2" y="179"/>
                  </a:cubicBezTo>
                  <a:lnTo>
                    <a:pt x="2" y="179"/>
                  </a:lnTo>
                  <a:cubicBezTo>
                    <a:pt x="4" y="181"/>
                    <a:pt x="6" y="183"/>
                    <a:pt x="9" y="183"/>
                  </a:cubicBezTo>
                  <a:lnTo>
                    <a:pt x="475" y="183"/>
                  </a:lnTo>
                  <a:lnTo>
                    <a:pt x="475" y="183"/>
                  </a:lnTo>
                  <a:cubicBezTo>
                    <a:pt x="477" y="183"/>
                    <a:pt x="479" y="181"/>
                    <a:pt x="481" y="179"/>
                  </a:cubicBezTo>
                  <a:lnTo>
                    <a:pt x="481" y="179"/>
                  </a:lnTo>
                  <a:cubicBezTo>
                    <a:pt x="483" y="178"/>
                    <a:pt x="483" y="177"/>
                    <a:pt x="483" y="173"/>
                  </a:cubicBezTo>
                  <a:lnTo>
                    <a:pt x="483" y="173"/>
                  </a:lnTo>
                  <a:cubicBezTo>
                    <a:pt x="483" y="172"/>
                    <a:pt x="482" y="54"/>
                    <a:pt x="369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  <p:sp>
          <p:nvSpPr>
            <p:cNvPr id="44" name="Freeform 43"/>
            <p:cNvSpPr>
              <a:spLocks noChangeArrowheads="1"/>
            </p:cNvSpPr>
            <p:nvPr/>
          </p:nvSpPr>
          <p:spPr bwMode="auto">
            <a:xfrm>
              <a:off x="3101657" y="6602587"/>
              <a:ext cx="446830" cy="660533"/>
            </a:xfrm>
            <a:custGeom>
              <a:avLst/>
              <a:gdLst>
                <a:gd name="T0" fmla="*/ 18 w 204"/>
                <a:gd name="T1" fmla="*/ 102 h 299"/>
                <a:gd name="T2" fmla="*/ 18 w 204"/>
                <a:gd name="T3" fmla="*/ 102 h 299"/>
                <a:gd name="T4" fmla="*/ 102 w 204"/>
                <a:gd name="T5" fmla="*/ 18 h 299"/>
                <a:gd name="T6" fmla="*/ 102 w 204"/>
                <a:gd name="T7" fmla="*/ 18 h 299"/>
                <a:gd name="T8" fmla="*/ 187 w 204"/>
                <a:gd name="T9" fmla="*/ 102 h 299"/>
                <a:gd name="T10" fmla="*/ 187 w 204"/>
                <a:gd name="T11" fmla="*/ 196 h 299"/>
                <a:gd name="T12" fmla="*/ 187 w 204"/>
                <a:gd name="T13" fmla="*/ 196 h 299"/>
                <a:gd name="T14" fmla="*/ 102 w 204"/>
                <a:gd name="T15" fmla="*/ 280 h 299"/>
                <a:gd name="T16" fmla="*/ 102 w 204"/>
                <a:gd name="T17" fmla="*/ 280 h 299"/>
                <a:gd name="T18" fmla="*/ 18 w 204"/>
                <a:gd name="T19" fmla="*/ 196 h 299"/>
                <a:gd name="T20" fmla="*/ 18 w 204"/>
                <a:gd name="T21" fmla="*/ 102 h 299"/>
                <a:gd name="T22" fmla="*/ 102 w 204"/>
                <a:gd name="T23" fmla="*/ 298 h 299"/>
                <a:gd name="T24" fmla="*/ 102 w 204"/>
                <a:gd name="T25" fmla="*/ 298 h 299"/>
                <a:gd name="T26" fmla="*/ 203 w 204"/>
                <a:gd name="T27" fmla="*/ 196 h 299"/>
                <a:gd name="T28" fmla="*/ 203 w 204"/>
                <a:gd name="T29" fmla="*/ 102 h 299"/>
                <a:gd name="T30" fmla="*/ 203 w 204"/>
                <a:gd name="T31" fmla="*/ 102 h 299"/>
                <a:gd name="T32" fmla="*/ 102 w 204"/>
                <a:gd name="T33" fmla="*/ 0 h 299"/>
                <a:gd name="T34" fmla="*/ 102 w 204"/>
                <a:gd name="T35" fmla="*/ 0 h 299"/>
                <a:gd name="T36" fmla="*/ 0 w 204"/>
                <a:gd name="T37" fmla="*/ 102 h 299"/>
                <a:gd name="T38" fmla="*/ 0 w 204"/>
                <a:gd name="T39" fmla="*/ 196 h 299"/>
                <a:gd name="T40" fmla="*/ 0 w 204"/>
                <a:gd name="T41" fmla="*/ 196 h 299"/>
                <a:gd name="T42" fmla="*/ 102 w 204"/>
                <a:gd name="T43" fmla="*/ 29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4" h="299">
                  <a:moveTo>
                    <a:pt x="18" y="102"/>
                  </a:moveTo>
                  <a:lnTo>
                    <a:pt x="18" y="102"/>
                  </a:lnTo>
                  <a:cubicBezTo>
                    <a:pt x="18" y="56"/>
                    <a:pt x="55" y="18"/>
                    <a:pt x="102" y="18"/>
                  </a:cubicBezTo>
                  <a:lnTo>
                    <a:pt x="102" y="18"/>
                  </a:lnTo>
                  <a:cubicBezTo>
                    <a:pt x="148" y="18"/>
                    <a:pt x="187" y="56"/>
                    <a:pt x="187" y="102"/>
                  </a:cubicBezTo>
                  <a:lnTo>
                    <a:pt x="187" y="196"/>
                  </a:lnTo>
                  <a:lnTo>
                    <a:pt x="187" y="196"/>
                  </a:lnTo>
                  <a:cubicBezTo>
                    <a:pt x="187" y="242"/>
                    <a:pt x="148" y="280"/>
                    <a:pt x="102" y="280"/>
                  </a:cubicBezTo>
                  <a:lnTo>
                    <a:pt x="102" y="280"/>
                  </a:lnTo>
                  <a:cubicBezTo>
                    <a:pt x="55" y="280"/>
                    <a:pt x="18" y="242"/>
                    <a:pt x="18" y="196"/>
                  </a:cubicBezTo>
                  <a:lnTo>
                    <a:pt x="18" y="102"/>
                  </a:lnTo>
                  <a:close/>
                  <a:moveTo>
                    <a:pt x="102" y="298"/>
                  </a:moveTo>
                  <a:lnTo>
                    <a:pt x="102" y="298"/>
                  </a:lnTo>
                  <a:cubicBezTo>
                    <a:pt x="158" y="298"/>
                    <a:pt x="203" y="251"/>
                    <a:pt x="203" y="196"/>
                  </a:cubicBezTo>
                  <a:lnTo>
                    <a:pt x="203" y="102"/>
                  </a:lnTo>
                  <a:lnTo>
                    <a:pt x="203" y="102"/>
                  </a:lnTo>
                  <a:cubicBezTo>
                    <a:pt x="203" y="46"/>
                    <a:pt x="158" y="0"/>
                    <a:pt x="102" y="0"/>
                  </a:cubicBezTo>
                  <a:lnTo>
                    <a:pt x="102" y="0"/>
                  </a:lnTo>
                  <a:cubicBezTo>
                    <a:pt x="46" y="0"/>
                    <a:pt x="0" y="46"/>
                    <a:pt x="0" y="102"/>
                  </a:cubicBezTo>
                  <a:lnTo>
                    <a:pt x="0" y="196"/>
                  </a:lnTo>
                  <a:lnTo>
                    <a:pt x="0" y="196"/>
                  </a:lnTo>
                  <a:cubicBezTo>
                    <a:pt x="0" y="251"/>
                    <a:pt x="46" y="298"/>
                    <a:pt x="102" y="29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</p:grpSp>
      <p:sp>
        <p:nvSpPr>
          <p:cNvPr id="45" name="Freeform 115"/>
          <p:cNvSpPr>
            <a:spLocks noChangeArrowheads="1"/>
          </p:cNvSpPr>
          <p:nvPr/>
        </p:nvSpPr>
        <p:spPr bwMode="auto">
          <a:xfrm>
            <a:off x="11024160" y="6286140"/>
            <a:ext cx="697003" cy="697003"/>
          </a:xfrm>
          <a:custGeom>
            <a:avLst/>
            <a:gdLst>
              <a:gd name="T0" fmla="*/ 430 w 490"/>
              <a:gd name="T1" fmla="*/ 233 h 489"/>
              <a:gd name="T2" fmla="*/ 472 w 490"/>
              <a:gd name="T3" fmla="*/ 303 h 489"/>
              <a:gd name="T4" fmla="*/ 430 w 490"/>
              <a:gd name="T5" fmla="*/ 372 h 489"/>
              <a:gd name="T6" fmla="*/ 413 w 490"/>
              <a:gd name="T7" fmla="*/ 379 h 489"/>
              <a:gd name="T8" fmla="*/ 372 w 490"/>
              <a:gd name="T9" fmla="*/ 382 h 489"/>
              <a:gd name="T10" fmla="*/ 392 w 490"/>
              <a:gd name="T11" fmla="*/ 223 h 489"/>
              <a:gd name="T12" fmla="*/ 413 w 490"/>
              <a:gd name="T13" fmla="*/ 226 h 489"/>
              <a:gd name="T14" fmla="*/ 255 w 490"/>
              <a:gd name="T15" fmla="*/ 471 h 489"/>
              <a:gd name="T16" fmla="*/ 274 w 490"/>
              <a:gd name="T17" fmla="*/ 458 h 489"/>
              <a:gd name="T18" fmla="*/ 292 w 490"/>
              <a:gd name="T19" fmla="*/ 471 h 489"/>
              <a:gd name="T20" fmla="*/ 117 w 490"/>
              <a:gd name="T21" fmla="*/ 223 h 489"/>
              <a:gd name="T22" fmla="*/ 97 w 490"/>
              <a:gd name="T23" fmla="*/ 382 h 489"/>
              <a:gd name="T24" fmla="*/ 77 w 490"/>
              <a:gd name="T25" fmla="*/ 379 h 489"/>
              <a:gd name="T26" fmla="*/ 77 w 490"/>
              <a:gd name="T27" fmla="*/ 226 h 489"/>
              <a:gd name="T28" fmla="*/ 117 w 490"/>
              <a:gd name="T29" fmla="*/ 223 h 489"/>
              <a:gd name="T30" fmla="*/ 59 w 490"/>
              <a:gd name="T31" fmla="*/ 371 h 489"/>
              <a:gd name="T32" fmla="*/ 18 w 490"/>
              <a:gd name="T33" fmla="*/ 303 h 489"/>
              <a:gd name="T34" fmla="*/ 59 w 490"/>
              <a:gd name="T35" fmla="*/ 371 h 489"/>
              <a:gd name="T36" fmla="*/ 424 w 490"/>
              <a:gd name="T37" fmla="*/ 212 h 489"/>
              <a:gd name="T38" fmla="*/ 401 w 490"/>
              <a:gd name="T39" fmla="*/ 155 h 489"/>
              <a:gd name="T40" fmla="*/ 245 w 490"/>
              <a:gd name="T41" fmla="*/ 0 h 489"/>
              <a:gd name="T42" fmla="*/ 88 w 490"/>
              <a:gd name="T43" fmla="*/ 155 h 489"/>
              <a:gd name="T44" fmla="*/ 88 w 490"/>
              <a:gd name="T45" fmla="*/ 207 h 489"/>
              <a:gd name="T46" fmla="*/ 65 w 490"/>
              <a:gd name="T47" fmla="*/ 212 h 489"/>
              <a:gd name="T48" fmla="*/ 0 w 490"/>
              <a:gd name="T49" fmla="*/ 303 h 489"/>
              <a:gd name="T50" fmla="*/ 65 w 490"/>
              <a:gd name="T51" fmla="*/ 394 h 489"/>
              <a:gd name="T52" fmla="*/ 126 w 490"/>
              <a:gd name="T53" fmla="*/ 399 h 489"/>
              <a:gd name="T54" fmla="*/ 135 w 490"/>
              <a:gd name="T55" fmla="*/ 390 h 489"/>
              <a:gd name="T56" fmla="*/ 135 w 490"/>
              <a:gd name="T57" fmla="*/ 214 h 489"/>
              <a:gd name="T58" fmla="*/ 106 w 490"/>
              <a:gd name="T59" fmla="*/ 206 h 489"/>
              <a:gd name="T60" fmla="*/ 106 w 490"/>
              <a:gd name="T61" fmla="*/ 155 h 489"/>
              <a:gd name="T62" fmla="*/ 245 w 490"/>
              <a:gd name="T63" fmla="*/ 17 h 489"/>
              <a:gd name="T64" fmla="*/ 383 w 490"/>
              <a:gd name="T65" fmla="*/ 206 h 489"/>
              <a:gd name="T66" fmla="*/ 363 w 490"/>
              <a:gd name="T67" fmla="*/ 206 h 489"/>
              <a:gd name="T68" fmla="*/ 354 w 490"/>
              <a:gd name="T69" fmla="*/ 390 h 489"/>
              <a:gd name="T70" fmla="*/ 363 w 490"/>
              <a:gd name="T71" fmla="*/ 399 h 489"/>
              <a:gd name="T72" fmla="*/ 383 w 490"/>
              <a:gd name="T73" fmla="*/ 449 h 489"/>
              <a:gd name="T74" fmla="*/ 383 w 490"/>
              <a:gd name="T75" fmla="*/ 450 h 489"/>
              <a:gd name="T76" fmla="*/ 377 w 490"/>
              <a:gd name="T77" fmla="*/ 464 h 489"/>
              <a:gd name="T78" fmla="*/ 363 w 490"/>
              <a:gd name="T79" fmla="*/ 471 h 489"/>
              <a:gd name="T80" fmla="*/ 310 w 490"/>
              <a:gd name="T81" fmla="*/ 471 h 489"/>
              <a:gd name="T82" fmla="*/ 301 w 490"/>
              <a:gd name="T83" fmla="*/ 452 h 489"/>
              <a:gd name="T84" fmla="*/ 274 w 490"/>
              <a:gd name="T85" fmla="*/ 440 h 489"/>
              <a:gd name="T86" fmla="*/ 236 w 490"/>
              <a:gd name="T87" fmla="*/ 480 h 489"/>
              <a:gd name="T88" fmla="*/ 303 w 490"/>
              <a:gd name="T89" fmla="*/ 488 h 489"/>
              <a:gd name="T90" fmla="*/ 363 w 490"/>
              <a:gd name="T91" fmla="*/ 488 h 489"/>
              <a:gd name="T92" fmla="*/ 390 w 490"/>
              <a:gd name="T93" fmla="*/ 476 h 489"/>
              <a:gd name="T94" fmla="*/ 401 w 490"/>
              <a:gd name="T95" fmla="*/ 450 h 489"/>
              <a:gd name="T96" fmla="*/ 401 w 490"/>
              <a:gd name="T97" fmla="*/ 398 h 489"/>
              <a:gd name="T98" fmla="*/ 424 w 490"/>
              <a:gd name="T99" fmla="*/ 394 h 489"/>
              <a:gd name="T100" fmla="*/ 489 w 490"/>
              <a:gd name="T101" fmla="*/ 303 h 489"/>
              <a:gd name="T102" fmla="*/ 424 w 490"/>
              <a:gd name="T103" fmla="*/ 212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90" h="489">
                <a:moveTo>
                  <a:pt x="430" y="372"/>
                </a:moveTo>
                <a:lnTo>
                  <a:pt x="430" y="233"/>
                </a:lnTo>
                <a:lnTo>
                  <a:pt x="430" y="233"/>
                </a:lnTo>
                <a:cubicBezTo>
                  <a:pt x="456" y="247"/>
                  <a:pt x="472" y="273"/>
                  <a:pt x="472" y="303"/>
                </a:cubicBezTo>
                <a:lnTo>
                  <a:pt x="472" y="303"/>
                </a:lnTo>
                <a:cubicBezTo>
                  <a:pt x="472" y="332"/>
                  <a:pt x="456" y="358"/>
                  <a:pt x="430" y="372"/>
                </a:cubicBezTo>
                <a:close/>
                <a:moveTo>
                  <a:pt x="413" y="379"/>
                </a:moveTo>
                <a:lnTo>
                  <a:pt x="413" y="379"/>
                </a:lnTo>
                <a:cubicBezTo>
                  <a:pt x="406" y="381"/>
                  <a:pt x="399" y="382"/>
                  <a:pt x="392" y="382"/>
                </a:cubicBezTo>
                <a:lnTo>
                  <a:pt x="372" y="382"/>
                </a:lnTo>
                <a:lnTo>
                  <a:pt x="372" y="223"/>
                </a:lnTo>
                <a:lnTo>
                  <a:pt x="392" y="223"/>
                </a:lnTo>
                <a:lnTo>
                  <a:pt x="392" y="223"/>
                </a:lnTo>
                <a:cubicBezTo>
                  <a:pt x="399" y="223"/>
                  <a:pt x="406" y="224"/>
                  <a:pt x="413" y="226"/>
                </a:cubicBezTo>
                <a:lnTo>
                  <a:pt x="413" y="379"/>
                </a:lnTo>
                <a:close/>
                <a:moveTo>
                  <a:pt x="255" y="471"/>
                </a:moveTo>
                <a:lnTo>
                  <a:pt x="255" y="471"/>
                </a:lnTo>
                <a:cubicBezTo>
                  <a:pt x="258" y="463"/>
                  <a:pt x="266" y="458"/>
                  <a:pt x="274" y="458"/>
                </a:cubicBezTo>
                <a:lnTo>
                  <a:pt x="274" y="458"/>
                </a:lnTo>
                <a:cubicBezTo>
                  <a:pt x="283" y="458"/>
                  <a:pt x="290" y="463"/>
                  <a:pt x="292" y="471"/>
                </a:cubicBezTo>
                <a:lnTo>
                  <a:pt x="255" y="471"/>
                </a:lnTo>
                <a:close/>
                <a:moveTo>
                  <a:pt x="117" y="223"/>
                </a:moveTo>
                <a:lnTo>
                  <a:pt x="117" y="382"/>
                </a:lnTo>
                <a:lnTo>
                  <a:pt x="97" y="382"/>
                </a:lnTo>
                <a:lnTo>
                  <a:pt x="97" y="382"/>
                </a:lnTo>
                <a:cubicBezTo>
                  <a:pt x="90" y="382"/>
                  <a:pt x="83" y="381"/>
                  <a:pt x="77" y="379"/>
                </a:cubicBezTo>
                <a:lnTo>
                  <a:pt x="77" y="226"/>
                </a:lnTo>
                <a:lnTo>
                  <a:pt x="77" y="226"/>
                </a:lnTo>
                <a:cubicBezTo>
                  <a:pt x="83" y="224"/>
                  <a:pt x="90" y="223"/>
                  <a:pt x="97" y="223"/>
                </a:cubicBezTo>
                <a:lnTo>
                  <a:pt x="117" y="223"/>
                </a:lnTo>
                <a:close/>
                <a:moveTo>
                  <a:pt x="59" y="371"/>
                </a:moveTo>
                <a:lnTo>
                  <a:pt x="59" y="371"/>
                </a:lnTo>
                <a:cubicBezTo>
                  <a:pt x="34" y="357"/>
                  <a:pt x="18" y="331"/>
                  <a:pt x="18" y="303"/>
                </a:cubicBezTo>
                <a:lnTo>
                  <a:pt x="18" y="303"/>
                </a:lnTo>
                <a:cubicBezTo>
                  <a:pt x="18" y="273"/>
                  <a:pt x="34" y="247"/>
                  <a:pt x="59" y="233"/>
                </a:cubicBezTo>
                <a:lnTo>
                  <a:pt x="59" y="371"/>
                </a:lnTo>
                <a:close/>
                <a:moveTo>
                  <a:pt x="424" y="212"/>
                </a:moveTo>
                <a:lnTo>
                  <a:pt x="424" y="212"/>
                </a:lnTo>
                <a:cubicBezTo>
                  <a:pt x="416" y="209"/>
                  <a:pt x="409" y="207"/>
                  <a:pt x="401" y="207"/>
                </a:cubicBezTo>
                <a:lnTo>
                  <a:pt x="401" y="155"/>
                </a:lnTo>
                <a:lnTo>
                  <a:pt x="401" y="155"/>
                </a:lnTo>
                <a:cubicBezTo>
                  <a:pt x="401" y="69"/>
                  <a:pt x="331" y="0"/>
                  <a:pt x="245" y="0"/>
                </a:cubicBezTo>
                <a:lnTo>
                  <a:pt x="245" y="0"/>
                </a:lnTo>
                <a:cubicBezTo>
                  <a:pt x="158" y="0"/>
                  <a:pt x="88" y="69"/>
                  <a:pt x="88" y="155"/>
                </a:cubicBezTo>
                <a:lnTo>
                  <a:pt x="88" y="207"/>
                </a:lnTo>
                <a:lnTo>
                  <a:pt x="88" y="207"/>
                </a:lnTo>
                <a:cubicBezTo>
                  <a:pt x="80" y="207"/>
                  <a:pt x="72" y="209"/>
                  <a:pt x="65" y="212"/>
                </a:cubicBezTo>
                <a:lnTo>
                  <a:pt x="65" y="212"/>
                </a:lnTo>
                <a:cubicBezTo>
                  <a:pt x="27" y="225"/>
                  <a:pt x="0" y="261"/>
                  <a:pt x="0" y="303"/>
                </a:cubicBezTo>
                <a:lnTo>
                  <a:pt x="0" y="303"/>
                </a:lnTo>
                <a:cubicBezTo>
                  <a:pt x="0" y="343"/>
                  <a:pt x="27" y="380"/>
                  <a:pt x="65" y="394"/>
                </a:cubicBezTo>
                <a:lnTo>
                  <a:pt x="65" y="394"/>
                </a:lnTo>
                <a:cubicBezTo>
                  <a:pt x="75" y="397"/>
                  <a:pt x="86" y="399"/>
                  <a:pt x="97" y="399"/>
                </a:cubicBezTo>
                <a:lnTo>
                  <a:pt x="126" y="399"/>
                </a:lnTo>
                <a:lnTo>
                  <a:pt x="126" y="399"/>
                </a:lnTo>
                <a:cubicBezTo>
                  <a:pt x="131" y="399"/>
                  <a:pt x="135" y="395"/>
                  <a:pt x="135" y="390"/>
                </a:cubicBezTo>
                <a:lnTo>
                  <a:pt x="135" y="214"/>
                </a:lnTo>
                <a:lnTo>
                  <a:pt x="135" y="214"/>
                </a:lnTo>
                <a:cubicBezTo>
                  <a:pt x="135" y="210"/>
                  <a:pt x="131" y="206"/>
                  <a:pt x="126" y="206"/>
                </a:cubicBezTo>
                <a:lnTo>
                  <a:pt x="106" y="206"/>
                </a:lnTo>
                <a:lnTo>
                  <a:pt x="106" y="155"/>
                </a:lnTo>
                <a:lnTo>
                  <a:pt x="106" y="155"/>
                </a:lnTo>
                <a:cubicBezTo>
                  <a:pt x="106" y="79"/>
                  <a:pt x="168" y="17"/>
                  <a:pt x="245" y="17"/>
                </a:cubicBezTo>
                <a:lnTo>
                  <a:pt x="245" y="17"/>
                </a:lnTo>
                <a:cubicBezTo>
                  <a:pt x="321" y="17"/>
                  <a:pt x="383" y="79"/>
                  <a:pt x="383" y="155"/>
                </a:cubicBezTo>
                <a:lnTo>
                  <a:pt x="383" y="206"/>
                </a:lnTo>
                <a:lnTo>
                  <a:pt x="363" y="206"/>
                </a:lnTo>
                <a:lnTo>
                  <a:pt x="363" y="206"/>
                </a:lnTo>
                <a:cubicBezTo>
                  <a:pt x="358" y="206"/>
                  <a:pt x="354" y="210"/>
                  <a:pt x="354" y="214"/>
                </a:cubicBezTo>
                <a:lnTo>
                  <a:pt x="354" y="390"/>
                </a:lnTo>
                <a:lnTo>
                  <a:pt x="354" y="390"/>
                </a:lnTo>
                <a:cubicBezTo>
                  <a:pt x="354" y="395"/>
                  <a:pt x="358" y="399"/>
                  <a:pt x="363" y="399"/>
                </a:cubicBezTo>
                <a:lnTo>
                  <a:pt x="383" y="399"/>
                </a:lnTo>
                <a:lnTo>
                  <a:pt x="383" y="449"/>
                </a:lnTo>
                <a:lnTo>
                  <a:pt x="383" y="450"/>
                </a:lnTo>
                <a:lnTo>
                  <a:pt x="383" y="450"/>
                </a:lnTo>
                <a:cubicBezTo>
                  <a:pt x="383" y="455"/>
                  <a:pt x="381" y="460"/>
                  <a:pt x="377" y="464"/>
                </a:cubicBezTo>
                <a:lnTo>
                  <a:pt x="377" y="464"/>
                </a:lnTo>
                <a:cubicBezTo>
                  <a:pt x="374" y="468"/>
                  <a:pt x="369" y="471"/>
                  <a:pt x="363" y="471"/>
                </a:cubicBezTo>
                <a:lnTo>
                  <a:pt x="363" y="471"/>
                </a:lnTo>
                <a:lnTo>
                  <a:pt x="310" y="471"/>
                </a:lnTo>
                <a:lnTo>
                  <a:pt x="310" y="471"/>
                </a:lnTo>
                <a:cubicBezTo>
                  <a:pt x="309" y="464"/>
                  <a:pt x="306" y="457"/>
                  <a:pt x="301" y="452"/>
                </a:cubicBezTo>
                <a:lnTo>
                  <a:pt x="301" y="452"/>
                </a:lnTo>
                <a:cubicBezTo>
                  <a:pt x="293" y="445"/>
                  <a:pt x="284" y="440"/>
                  <a:pt x="274" y="440"/>
                </a:cubicBezTo>
                <a:lnTo>
                  <a:pt x="274" y="440"/>
                </a:lnTo>
                <a:cubicBezTo>
                  <a:pt x="253" y="440"/>
                  <a:pt x="236" y="458"/>
                  <a:pt x="236" y="480"/>
                </a:cubicBezTo>
                <a:lnTo>
                  <a:pt x="236" y="480"/>
                </a:lnTo>
                <a:cubicBezTo>
                  <a:pt x="236" y="484"/>
                  <a:pt x="240" y="488"/>
                  <a:pt x="245" y="488"/>
                </a:cubicBezTo>
                <a:lnTo>
                  <a:pt x="303" y="488"/>
                </a:lnTo>
                <a:lnTo>
                  <a:pt x="363" y="488"/>
                </a:lnTo>
                <a:lnTo>
                  <a:pt x="363" y="488"/>
                </a:lnTo>
                <a:lnTo>
                  <a:pt x="363" y="488"/>
                </a:lnTo>
                <a:cubicBezTo>
                  <a:pt x="373" y="488"/>
                  <a:pt x="382" y="483"/>
                  <a:pt x="390" y="476"/>
                </a:cubicBezTo>
                <a:lnTo>
                  <a:pt x="390" y="476"/>
                </a:lnTo>
                <a:cubicBezTo>
                  <a:pt x="397" y="470"/>
                  <a:pt x="401" y="460"/>
                  <a:pt x="401" y="450"/>
                </a:cubicBezTo>
                <a:lnTo>
                  <a:pt x="401" y="449"/>
                </a:lnTo>
                <a:lnTo>
                  <a:pt x="401" y="398"/>
                </a:lnTo>
                <a:lnTo>
                  <a:pt x="401" y="398"/>
                </a:lnTo>
                <a:cubicBezTo>
                  <a:pt x="409" y="397"/>
                  <a:pt x="417" y="396"/>
                  <a:pt x="424" y="394"/>
                </a:cubicBezTo>
                <a:lnTo>
                  <a:pt x="424" y="394"/>
                </a:lnTo>
                <a:cubicBezTo>
                  <a:pt x="463" y="380"/>
                  <a:pt x="489" y="344"/>
                  <a:pt x="489" y="303"/>
                </a:cubicBezTo>
                <a:lnTo>
                  <a:pt x="489" y="303"/>
                </a:lnTo>
                <a:cubicBezTo>
                  <a:pt x="489" y="261"/>
                  <a:pt x="463" y="225"/>
                  <a:pt x="424" y="2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7197" dirty="0">
              <a:latin typeface="Open Sans Regular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1912129" y="8760899"/>
            <a:ext cx="5032147" cy="92333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54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关键技术和特点</a:t>
            </a:r>
            <a:endParaRPr lang="en-US" sz="54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9876582" y="8421662"/>
            <a:ext cx="1601804" cy="160180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0263019" y="8744837"/>
            <a:ext cx="811671" cy="737884"/>
            <a:chOff x="2790820" y="6602587"/>
            <a:chExt cx="1068508" cy="971373"/>
          </a:xfrm>
          <a:solidFill>
            <a:schemeClr val="bg1"/>
          </a:solidFill>
        </p:grpSpPr>
        <p:sp>
          <p:nvSpPr>
            <p:cNvPr id="52" name="Freeform 51"/>
            <p:cNvSpPr>
              <a:spLocks noChangeArrowheads="1"/>
            </p:cNvSpPr>
            <p:nvPr/>
          </p:nvSpPr>
          <p:spPr bwMode="auto">
            <a:xfrm>
              <a:off x="2790820" y="7165984"/>
              <a:ext cx="1068508" cy="407976"/>
            </a:xfrm>
            <a:custGeom>
              <a:avLst/>
              <a:gdLst>
                <a:gd name="T0" fmla="*/ 18 w 484"/>
                <a:gd name="T1" fmla="*/ 165 h 184"/>
                <a:gd name="T2" fmla="*/ 18 w 484"/>
                <a:gd name="T3" fmla="*/ 165 h 184"/>
                <a:gd name="T4" fmla="*/ 116 w 484"/>
                <a:gd name="T5" fmla="*/ 22 h 184"/>
                <a:gd name="T6" fmla="*/ 116 w 484"/>
                <a:gd name="T7" fmla="*/ 22 h 184"/>
                <a:gd name="T8" fmla="*/ 242 w 484"/>
                <a:gd name="T9" fmla="*/ 92 h 184"/>
                <a:gd name="T10" fmla="*/ 242 w 484"/>
                <a:gd name="T11" fmla="*/ 92 h 184"/>
                <a:gd name="T12" fmla="*/ 369 w 484"/>
                <a:gd name="T13" fmla="*/ 22 h 184"/>
                <a:gd name="T14" fmla="*/ 369 w 484"/>
                <a:gd name="T15" fmla="*/ 22 h 184"/>
                <a:gd name="T16" fmla="*/ 465 w 484"/>
                <a:gd name="T17" fmla="*/ 165 h 184"/>
                <a:gd name="T18" fmla="*/ 18 w 484"/>
                <a:gd name="T19" fmla="*/ 165 h 184"/>
                <a:gd name="T20" fmla="*/ 369 w 484"/>
                <a:gd name="T21" fmla="*/ 2 h 184"/>
                <a:gd name="T22" fmla="*/ 369 w 484"/>
                <a:gd name="T23" fmla="*/ 2 h 184"/>
                <a:gd name="T24" fmla="*/ 357 w 484"/>
                <a:gd name="T25" fmla="*/ 7 h 184"/>
                <a:gd name="T26" fmla="*/ 357 w 484"/>
                <a:gd name="T27" fmla="*/ 7 h 184"/>
                <a:gd name="T28" fmla="*/ 242 w 484"/>
                <a:gd name="T29" fmla="*/ 74 h 184"/>
                <a:gd name="T30" fmla="*/ 242 w 484"/>
                <a:gd name="T31" fmla="*/ 74 h 184"/>
                <a:gd name="T32" fmla="*/ 126 w 484"/>
                <a:gd name="T33" fmla="*/ 7 h 184"/>
                <a:gd name="T34" fmla="*/ 126 w 484"/>
                <a:gd name="T35" fmla="*/ 7 h 184"/>
                <a:gd name="T36" fmla="*/ 114 w 484"/>
                <a:gd name="T37" fmla="*/ 2 h 184"/>
                <a:gd name="T38" fmla="*/ 114 w 484"/>
                <a:gd name="T39" fmla="*/ 2 h 184"/>
                <a:gd name="T40" fmla="*/ 0 w 484"/>
                <a:gd name="T41" fmla="*/ 173 h 184"/>
                <a:gd name="T42" fmla="*/ 0 w 484"/>
                <a:gd name="T43" fmla="*/ 173 h 184"/>
                <a:gd name="T44" fmla="*/ 2 w 484"/>
                <a:gd name="T45" fmla="*/ 179 h 184"/>
                <a:gd name="T46" fmla="*/ 2 w 484"/>
                <a:gd name="T47" fmla="*/ 179 h 184"/>
                <a:gd name="T48" fmla="*/ 9 w 484"/>
                <a:gd name="T49" fmla="*/ 183 h 184"/>
                <a:gd name="T50" fmla="*/ 475 w 484"/>
                <a:gd name="T51" fmla="*/ 183 h 184"/>
                <a:gd name="T52" fmla="*/ 475 w 484"/>
                <a:gd name="T53" fmla="*/ 183 h 184"/>
                <a:gd name="T54" fmla="*/ 481 w 484"/>
                <a:gd name="T55" fmla="*/ 179 h 184"/>
                <a:gd name="T56" fmla="*/ 481 w 484"/>
                <a:gd name="T57" fmla="*/ 179 h 184"/>
                <a:gd name="T58" fmla="*/ 483 w 484"/>
                <a:gd name="T59" fmla="*/ 173 h 184"/>
                <a:gd name="T60" fmla="*/ 483 w 484"/>
                <a:gd name="T61" fmla="*/ 173 h 184"/>
                <a:gd name="T62" fmla="*/ 369 w 484"/>
                <a:gd name="T63" fmla="*/ 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4" h="184">
                  <a:moveTo>
                    <a:pt x="18" y="165"/>
                  </a:moveTo>
                  <a:lnTo>
                    <a:pt x="18" y="165"/>
                  </a:lnTo>
                  <a:cubicBezTo>
                    <a:pt x="20" y="139"/>
                    <a:pt x="34" y="63"/>
                    <a:pt x="116" y="22"/>
                  </a:cubicBezTo>
                  <a:lnTo>
                    <a:pt x="116" y="22"/>
                  </a:lnTo>
                  <a:cubicBezTo>
                    <a:pt x="143" y="65"/>
                    <a:pt x="191" y="92"/>
                    <a:pt x="242" y="92"/>
                  </a:cubicBezTo>
                  <a:lnTo>
                    <a:pt x="242" y="92"/>
                  </a:lnTo>
                  <a:cubicBezTo>
                    <a:pt x="293" y="92"/>
                    <a:pt x="342" y="65"/>
                    <a:pt x="369" y="22"/>
                  </a:cubicBezTo>
                  <a:lnTo>
                    <a:pt x="369" y="22"/>
                  </a:lnTo>
                  <a:cubicBezTo>
                    <a:pt x="449" y="63"/>
                    <a:pt x="463" y="139"/>
                    <a:pt x="465" y="165"/>
                  </a:cubicBezTo>
                  <a:lnTo>
                    <a:pt x="18" y="165"/>
                  </a:lnTo>
                  <a:close/>
                  <a:moveTo>
                    <a:pt x="369" y="2"/>
                  </a:moveTo>
                  <a:lnTo>
                    <a:pt x="369" y="2"/>
                  </a:lnTo>
                  <a:cubicBezTo>
                    <a:pt x="365" y="0"/>
                    <a:pt x="360" y="2"/>
                    <a:pt x="357" y="7"/>
                  </a:cubicBezTo>
                  <a:lnTo>
                    <a:pt x="357" y="7"/>
                  </a:lnTo>
                  <a:cubicBezTo>
                    <a:pt x="334" y="49"/>
                    <a:pt x="289" y="74"/>
                    <a:pt x="242" y="74"/>
                  </a:cubicBezTo>
                  <a:lnTo>
                    <a:pt x="242" y="74"/>
                  </a:lnTo>
                  <a:cubicBezTo>
                    <a:pt x="194" y="74"/>
                    <a:pt x="150" y="49"/>
                    <a:pt x="126" y="7"/>
                  </a:cubicBezTo>
                  <a:lnTo>
                    <a:pt x="126" y="7"/>
                  </a:lnTo>
                  <a:cubicBezTo>
                    <a:pt x="124" y="2"/>
                    <a:pt x="119" y="0"/>
                    <a:pt x="114" y="2"/>
                  </a:cubicBezTo>
                  <a:lnTo>
                    <a:pt x="114" y="2"/>
                  </a:lnTo>
                  <a:cubicBezTo>
                    <a:pt x="1" y="54"/>
                    <a:pt x="0" y="172"/>
                    <a:pt x="0" y="173"/>
                  </a:cubicBezTo>
                  <a:lnTo>
                    <a:pt x="0" y="173"/>
                  </a:lnTo>
                  <a:cubicBezTo>
                    <a:pt x="0" y="177"/>
                    <a:pt x="1" y="178"/>
                    <a:pt x="2" y="179"/>
                  </a:cubicBezTo>
                  <a:lnTo>
                    <a:pt x="2" y="179"/>
                  </a:lnTo>
                  <a:cubicBezTo>
                    <a:pt x="4" y="181"/>
                    <a:pt x="6" y="183"/>
                    <a:pt x="9" y="183"/>
                  </a:cubicBezTo>
                  <a:lnTo>
                    <a:pt x="475" y="183"/>
                  </a:lnTo>
                  <a:lnTo>
                    <a:pt x="475" y="183"/>
                  </a:lnTo>
                  <a:cubicBezTo>
                    <a:pt x="477" y="183"/>
                    <a:pt x="479" y="181"/>
                    <a:pt x="481" y="179"/>
                  </a:cubicBezTo>
                  <a:lnTo>
                    <a:pt x="481" y="179"/>
                  </a:lnTo>
                  <a:cubicBezTo>
                    <a:pt x="483" y="178"/>
                    <a:pt x="483" y="177"/>
                    <a:pt x="483" y="173"/>
                  </a:cubicBezTo>
                  <a:lnTo>
                    <a:pt x="483" y="173"/>
                  </a:lnTo>
                  <a:cubicBezTo>
                    <a:pt x="483" y="172"/>
                    <a:pt x="482" y="54"/>
                    <a:pt x="369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  <p:sp>
          <p:nvSpPr>
            <p:cNvPr id="53" name="Freeform 52"/>
            <p:cNvSpPr>
              <a:spLocks noChangeArrowheads="1"/>
            </p:cNvSpPr>
            <p:nvPr/>
          </p:nvSpPr>
          <p:spPr bwMode="auto">
            <a:xfrm>
              <a:off x="3101657" y="6602587"/>
              <a:ext cx="446830" cy="660533"/>
            </a:xfrm>
            <a:custGeom>
              <a:avLst/>
              <a:gdLst>
                <a:gd name="T0" fmla="*/ 18 w 204"/>
                <a:gd name="T1" fmla="*/ 102 h 299"/>
                <a:gd name="T2" fmla="*/ 18 w 204"/>
                <a:gd name="T3" fmla="*/ 102 h 299"/>
                <a:gd name="T4" fmla="*/ 102 w 204"/>
                <a:gd name="T5" fmla="*/ 18 h 299"/>
                <a:gd name="T6" fmla="*/ 102 w 204"/>
                <a:gd name="T7" fmla="*/ 18 h 299"/>
                <a:gd name="T8" fmla="*/ 187 w 204"/>
                <a:gd name="T9" fmla="*/ 102 h 299"/>
                <a:gd name="T10" fmla="*/ 187 w 204"/>
                <a:gd name="T11" fmla="*/ 196 h 299"/>
                <a:gd name="T12" fmla="*/ 187 w 204"/>
                <a:gd name="T13" fmla="*/ 196 h 299"/>
                <a:gd name="T14" fmla="*/ 102 w 204"/>
                <a:gd name="T15" fmla="*/ 280 h 299"/>
                <a:gd name="T16" fmla="*/ 102 w 204"/>
                <a:gd name="T17" fmla="*/ 280 h 299"/>
                <a:gd name="T18" fmla="*/ 18 w 204"/>
                <a:gd name="T19" fmla="*/ 196 h 299"/>
                <a:gd name="T20" fmla="*/ 18 w 204"/>
                <a:gd name="T21" fmla="*/ 102 h 299"/>
                <a:gd name="T22" fmla="*/ 102 w 204"/>
                <a:gd name="T23" fmla="*/ 298 h 299"/>
                <a:gd name="T24" fmla="*/ 102 w 204"/>
                <a:gd name="T25" fmla="*/ 298 h 299"/>
                <a:gd name="T26" fmla="*/ 203 w 204"/>
                <a:gd name="T27" fmla="*/ 196 h 299"/>
                <a:gd name="T28" fmla="*/ 203 w 204"/>
                <a:gd name="T29" fmla="*/ 102 h 299"/>
                <a:gd name="T30" fmla="*/ 203 w 204"/>
                <a:gd name="T31" fmla="*/ 102 h 299"/>
                <a:gd name="T32" fmla="*/ 102 w 204"/>
                <a:gd name="T33" fmla="*/ 0 h 299"/>
                <a:gd name="T34" fmla="*/ 102 w 204"/>
                <a:gd name="T35" fmla="*/ 0 h 299"/>
                <a:gd name="T36" fmla="*/ 0 w 204"/>
                <a:gd name="T37" fmla="*/ 102 h 299"/>
                <a:gd name="T38" fmla="*/ 0 w 204"/>
                <a:gd name="T39" fmla="*/ 196 h 299"/>
                <a:gd name="T40" fmla="*/ 0 w 204"/>
                <a:gd name="T41" fmla="*/ 196 h 299"/>
                <a:gd name="T42" fmla="*/ 102 w 204"/>
                <a:gd name="T43" fmla="*/ 29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4" h="299">
                  <a:moveTo>
                    <a:pt x="18" y="102"/>
                  </a:moveTo>
                  <a:lnTo>
                    <a:pt x="18" y="102"/>
                  </a:lnTo>
                  <a:cubicBezTo>
                    <a:pt x="18" y="56"/>
                    <a:pt x="55" y="18"/>
                    <a:pt x="102" y="18"/>
                  </a:cubicBezTo>
                  <a:lnTo>
                    <a:pt x="102" y="18"/>
                  </a:lnTo>
                  <a:cubicBezTo>
                    <a:pt x="148" y="18"/>
                    <a:pt x="187" y="56"/>
                    <a:pt x="187" y="102"/>
                  </a:cubicBezTo>
                  <a:lnTo>
                    <a:pt x="187" y="196"/>
                  </a:lnTo>
                  <a:lnTo>
                    <a:pt x="187" y="196"/>
                  </a:lnTo>
                  <a:cubicBezTo>
                    <a:pt x="187" y="242"/>
                    <a:pt x="148" y="280"/>
                    <a:pt x="102" y="280"/>
                  </a:cubicBezTo>
                  <a:lnTo>
                    <a:pt x="102" y="280"/>
                  </a:lnTo>
                  <a:cubicBezTo>
                    <a:pt x="55" y="280"/>
                    <a:pt x="18" y="242"/>
                    <a:pt x="18" y="196"/>
                  </a:cubicBezTo>
                  <a:lnTo>
                    <a:pt x="18" y="102"/>
                  </a:lnTo>
                  <a:close/>
                  <a:moveTo>
                    <a:pt x="102" y="298"/>
                  </a:moveTo>
                  <a:lnTo>
                    <a:pt x="102" y="298"/>
                  </a:lnTo>
                  <a:cubicBezTo>
                    <a:pt x="158" y="298"/>
                    <a:pt x="203" y="251"/>
                    <a:pt x="203" y="196"/>
                  </a:cubicBezTo>
                  <a:lnTo>
                    <a:pt x="203" y="102"/>
                  </a:lnTo>
                  <a:lnTo>
                    <a:pt x="203" y="102"/>
                  </a:lnTo>
                  <a:cubicBezTo>
                    <a:pt x="203" y="46"/>
                    <a:pt x="158" y="0"/>
                    <a:pt x="102" y="0"/>
                  </a:cubicBezTo>
                  <a:lnTo>
                    <a:pt x="102" y="0"/>
                  </a:lnTo>
                  <a:cubicBezTo>
                    <a:pt x="46" y="0"/>
                    <a:pt x="0" y="46"/>
                    <a:pt x="0" y="102"/>
                  </a:cubicBezTo>
                  <a:lnTo>
                    <a:pt x="0" y="196"/>
                  </a:lnTo>
                  <a:lnTo>
                    <a:pt x="0" y="196"/>
                  </a:lnTo>
                  <a:cubicBezTo>
                    <a:pt x="0" y="251"/>
                    <a:pt x="46" y="298"/>
                    <a:pt x="102" y="29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7197" dirty="0">
                <a:latin typeface="Open Sans Regula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72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Box 91"/>
          <p:cNvSpPr txBox="1"/>
          <p:nvPr/>
        </p:nvSpPr>
        <p:spPr>
          <a:xfrm>
            <a:off x="10492237" y="943908"/>
            <a:ext cx="3262433" cy="1015663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accent6">
                    <a:lumMod val="5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产品定位</a:t>
            </a:r>
            <a:endParaRPr lang="en-US" sz="6000" dirty="0">
              <a:solidFill>
                <a:schemeClr val="accent6">
                  <a:lumMod val="50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5192573" y="2687509"/>
            <a:ext cx="1415772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48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业务</a:t>
            </a:r>
            <a:endParaRPr lang="en-US" sz="48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4" name="Subtitle 2"/>
          <p:cNvSpPr txBox="1">
            <a:spLocks/>
          </p:cNvSpPr>
          <p:nvPr/>
        </p:nvSpPr>
        <p:spPr>
          <a:xfrm>
            <a:off x="15082026" y="3430806"/>
            <a:ext cx="7631693" cy="169694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用户可在本网站直接下单购买所选票品</a:t>
            </a:r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3553801" y="2651336"/>
            <a:ext cx="931665" cy="2043636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altLang="zh-CN" sz="11500" dirty="0">
                <a:solidFill>
                  <a:schemeClr val="accent4"/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  <a:endParaRPr lang="en-US" sz="11500" dirty="0">
              <a:solidFill>
                <a:schemeClr val="accent4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662213" y="2687509"/>
            <a:ext cx="1415772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48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票源</a:t>
            </a:r>
            <a:endParaRPr lang="en-US" sz="48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71" name="Subtitle 2"/>
          <p:cNvSpPr txBox="1">
            <a:spLocks/>
          </p:cNvSpPr>
          <p:nvPr/>
        </p:nvSpPr>
        <p:spPr>
          <a:xfrm>
            <a:off x="3551666" y="3430806"/>
            <a:ext cx="8106934" cy="169694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集合各类演出、比赛、展览等票务信息</a:t>
            </a:r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123629" y="2651336"/>
            <a:ext cx="731289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rPr>
              <a:t>1</a:t>
            </a:r>
          </a:p>
        </p:txBody>
      </p:sp>
      <p:sp>
        <p:nvSpPr>
          <p:cNvPr id="28" name="TextBox 91">
            <a:extLst>
              <a:ext uri="{FF2B5EF4-FFF2-40B4-BE49-F238E27FC236}">
                <a16:creationId xmlns:a16="http://schemas.microsoft.com/office/drawing/2014/main" id="{2038283E-4751-5C47-B5C9-7C4BA8817D79}"/>
              </a:ext>
            </a:extLst>
          </p:cNvPr>
          <p:cNvSpPr txBox="1"/>
          <p:nvPr/>
        </p:nvSpPr>
        <p:spPr>
          <a:xfrm>
            <a:off x="10492239" y="6094402"/>
            <a:ext cx="3262432" cy="1015663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accent6">
                    <a:lumMod val="5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产品价值</a:t>
            </a:r>
            <a:endParaRPr lang="en-US" sz="6000" dirty="0">
              <a:solidFill>
                <a:schemeClr val="accent6">
                  <a:lumMod val="50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9" name="TextBox 42">
            <a:extLst>
              <a:ext uri="{FF2B5EF4-FFF2-40B4-BE49-F238E27FC236}">
                <a16:creationId xmlns:a16="http://schemas.microsoft.com/office/drawing/2014/main" id="{1C7A53B3-BEFA-0241-AEED-A05C407CEFAC}"/>
              </a:ext>
            </a:extLst>
          </p:cNvPr>
          <p:cNvSpPr txBox="1"/>
          <p:nvPr/>
        </p:nvSpPr>
        <p:spPr>
          <a:xfrm>
            <a:off x="15192573" y="7644609"/>
            <a:ext cx="1415772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48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盈利</a:t>
            </a:r>
            <a:endParaRPr lang="en-US" sz="48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18090E04-39AA-214E-B54C-E964512D3CF2}"/>
              </a:ext>
            </a:extLst>
          </p:cNvPr>
          <p:cNvSpPr txBox="1">
            <a:spLocks/>
          </p:cNvSpPr>
          <p:nvPr/>
        </p:nvSpPr>
        <p:spPr>
          <a:xfrm>
            <a:off x="15082026" y="8387906"/>
            <a:ext cx="7631693" cy="169694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聚焦各类演出票品，保证较高利润</a:t>
            </a:r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1" name="TextBox 64">
            <a:extLst>
              <a:ext uri="{FF2B5EF4-FFF2-40B4-BE49-F238E27FC236}">
                <a16:creationId xmlns:a16="http://schemas.microsoft.com/office/drawing/2014/main" id="{6BC0F69E-0B6E-4D4E-96C0-45F7613DB999}"/>
              </a:ext>
            </a:extLst>
          </p:cNvPr>
          <p:cNvSpPr txBox="1"/>
          <p:nvPr/>
        </p:nvSpPr>
        <p:spPr>
          <a:xfrm>
            <a:off x="13553801" y="7608436"/>
            <a:ext cx="931665" cy="2043636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altLang="zh-CN" sz="11500" dirty="0">
                <a:solidFill>
                  <a:schemeClr val="accent4"/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  <a:endParaRPr lang="en-US" sz="11500" dirty="0">
              <a:solidFill>
                <a:schemeClr val="accent4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2" name="TextBox 67">
            <a:extLst>
              <a:ext uri="{FF2B5EF4-FFF2-40B4-BE49-F238E27FC236}">
                <a16:creationId xmlns:a16="http://schemas.microsoft.com/office/drawing/2014/main" id="{4013297B-0B82-CC40-97C4-532E7D53D8D5}"/>
              </a:ext>
            </a:extLst>
          </p:cNvPr>
          <p:cNvSpPr txBox="1"/>
          <p:nvPr/>
        </p:nvSpPr>
        <p:spPr>
          <a:xfrm>
            <a:off x="3662213" y="7644609"/>
            <a:ext cx="1415772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48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票源</a:t>
            </a:r>
            <a:endParaRPr lang="en-US" sz="48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1FF59E65-399D-D64F-906B-0EFDD4B421DE}"/>
              </a:ext>
            </a:extLst>
          </p:cNvPr>
          <p:cNvSpPr txBox="1">
            <a:spLocks/>
          </p:cNvSpPr>
          <p:nvPr/>
        </p:nvSpPr>
        <p:spPr>
          <a:xfrm>
            <a:off x="3551666" y="8387906"/>
            <a:ext cx="8106934" cy="169694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票源种类繁多，来源于各大票务网站</a:t>
            </a:r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4" name="TextBox 75">
            <a:extLst>
              <a:ext uri="{FF2B5EF4-FFF2-40B4-BE49-F238E27FC236}">
                <a16:creationId xmlns:a16="http://schemas.microsoft.com/office/drawing/2014/main" id="{0322A28F-C26D-BE49-BEE7-AE9A6A224717}"/>
              </a:ext>
            </a:extLst>
          </p:cNvPr>
          <p:cNvSpPr txBox="1"/>
          <p:nvPr/>
        </p:nvSpPr>
        <p:spPr>
          <a:xfrm>
            <a:off x="2123629" y="7608436"/>
            <a:ext cx="731289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rPr>
              <a:t>1</a:t>
            </a:r>
          </a:p>
        </p:txBody>
      </p:sp>
      <p:sp>
        <p:nvSpPr>
          <p:cNvPr id="35" name="TextBox 67">
            <a:extLst>
              <a:ext uri="{FF2B5EF4-FFF2-40B4-BE49-F238E27FC236}">
                <a16:creationId xmlns:a16="http://schemas.microsoft.com/office/drawing/2014/main" id="{B7ABACCF-2439-2746-907A-0BB6EBEB9194}"/>
              </a:ext>
            </a:extLst>
          </p:cNvPr>
          <p:cNvSpPr txBox="1"/>
          <p:nvPr/>
        </p:nvSpPr>
        <p:spPr>
          <a:xfrm>
            <a:off x="3662213" y="10545513"/>
            <a:ext cx="1415772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48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功能</a:t>
            </a:r>
            <a:endParaRPr lang="en-US" sz="48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C61A2F3F-9B05-B54D-A1DF-CA5DEAC2680E}"/>
              </a:ext>
            </a:extLst>
          </p:cNvPr>
          <p:cNvSpPr txBox="1">
            <a:spLocks/>
          </p:cNvSpPr>
          <p:nvPr/>
        </p:nvSpPr>
        <p:spPr>
          <a:xfrm>
            <a:off x="3551666" y="11288810"/>
            <a:ext cx="8106934" cy="243560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功能齐全，集浏览、下单、收藏、评论、分享、推荐等功能于一体</a:t>
            </a:r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7" name="TextBox 75">
            <a:extLst>
              <a:ext uri="{FF2B5EF4-FFF2-40B4-BE49-F238E27FC236}">
                <a16:creationId xmlns:a16="http://schemas.microsoft.com/office/drawing/2014/main" id="{335BDA54-98A6-1B45-B0D7-6C7591155AA0}"/>
              </a:ext>
            </a:extLst>
          </p:cNvPr>
          <p:cNvSpPr txBox="1"/>
          <p:nvPr/>
        </p:nvSpPr>
        <p:spPr>
          <a:xfrm>
            <a:off x="2023441" y="10509340"/>
            <a:ext cx="931665" cy="2043636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altLang="zh-CN" sz="11500" dirty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rPr>
              <a:t>3</a:t>
            </a:r>
            <a:endParaRPr lang="en-US" sz="11500" dirty="0">
              <a:solidFill>
                <a:schemeClr val="accent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3458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9488708" y="743713"/>
            <a:ext cx="5410456" cy="12727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zh-CN" alt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前端页面设计</a:t>
            </a:r>
            <a:endParaRPr lang="en-US" sz="66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5" name="Rectangle 23">
            <a:extLst>
              <a:ext uri="{FF2B5EF4-FFF2-40B4-BE49-F238E27FC236}">
                <a16:creationId xmlns:a16="http://schemas.microsoft.com/office/drawing/2014/main" id="{FC2453F1-D82B-AA43-94B4-7E4D98731B0F}"/>
              </a:ext>
            </a:extLst>
          </p:cNvPr>
          <p:cNvSpPr/>
          <p:nvPr/>
        </p:nvSpPr>
        <p:spPr>
          <a:xfrm>
            <a:off x="5940127" y="4052650"/>
            <a:ext cx="6722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4800" noProof="1">
                <a:solidFill>
                  <a:schemeClr val="accent6">
                    <a:lumMod val="50000"/>
                  </a:schemeClr>
                </a:solidFill>
                <a:latin typeface="+mn-ea"/>
              </a:rPr>
              <a:t>首页</a:t>
            </a:r>
            <a:endParaRPr lang="en-US" sz="4800" noProof="1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5" name="Rectangle 43">
            <a:extLst>
              <a:ext uri="{FF2B5EF4-FFF2-40B4-BE49-F238E27FC236}">
                <a16:creationId xmlns:a16="http://schemas.microsoft.com/office/drawing/2014/main" id="{A732E0EA-C8A7-604D-8FEB-1BC77FB14ED3}"/>
              </a:ext>
            </a:extLst>
          </p:cNvPr>
          <p:cNvSpPr/>
          <p:nvPr/>
        </p:nvSpPr>
        <p:spPr>
          <a:xfrm>
            <a:off x="5940123" y="9283567"/>
            <a:ext cx="6722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4800" noProof="1">
                <a:solidFill>
                  <a:schemeClr val="accent6">
                    <a:lumMod val="50000"/>
                  </a:schemeClr>
                </a:solidFill>
                <a:latin typeface="+mn-ea"/>
              </a:rPr>
              <a:t>管理员页面</a:t>
            </a:r>
            <a:endParaRPr lang="en-US" sz="4800" noProof="1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F6C38A3-F194-404D-8789-154E5D926230}"/>
              </a:ext>
            </a:extLst>
          </p:cNvPr>
          <p:cNvSpPr/>
          <p:nvPr/>
        </p:nvSpPr>
        <p:spPr>
          <a:xfrm>
            <a:off x="5940127" y="5772932"/>
            <a:ext cx="6722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4800" noProof="1">
                <a:solidFill>
                  <a:schemeClr val="accent6">
                    <a:lumMod val="50000"/>
                  </a:schemeClr>
                </a:solidFill>
                <a:latin typeface="+mn-ea"/>
              </a:rPr>
              <a:t>全部分类</a:t>
            </a:r>
            <a:endParaRPr lang="en-US" sz="4800" noProof="1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cxnSp>
        <p:nvCxnSpPr>
          <p:cNvPr id="47" name="Straight Connector 74">
            <a:extLst>
              <a:ext uri="{FF2B5EF4-FFF2-40B4-BE49-F238E27FC236}">
                <a16:creationId xmlns:a16="http://schemas.microsoft.com/office/drawing/2014/main" id="{E8A17A73-EBD9-844E-8B48-FE0511D54C24}"/>
              </a:ext>
            </a:extLst>
          </p:cNvPr>
          <p:cNvCxnSpPr/>
          <p:nvPr/>
        </p:nvCxnSpPr>
        <p:spPr>
          <a:xfrm>
            <a:off x="4809748" y="3341634"/>
            <a:ext cx="0" cy="7605319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75">
            <a:extLst>
              <a:ext uri="{FF2B5EF4-FFF2-40B4-BE49-F238E27FC236}">
                <a16:creationId xmlns:a16="http://schemas.microsoft.com/office/drawing/2014/main" id="{1C3F1AE2-0C6C-084B-B760-89689CF7E42E}"/>
              </a:ext>
            </a:extLst>
          </p:cNvPr>
          <p:cNvSpPr/>
          <p:nvPr/>
        </p:nvSpPr>
        <p:spPr>
          <a:xfrm>
            <a:off x="4419327" y="4052650"/>
            <a:ext cx="768150" cy="76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3199">
                <a:solidFill>
                  <a:schemeClr val="bg1"/>
                </a:solidFill>
                <a:latin typeface="Calibri Light" panose="020F0302020204030204" pitchFamily="34" charset="0"/>
              </a:rPr>
              <a:t>1</a:t>
            </a:r>
          </a:p>
        </p:txBody>
      </p:sp>
      <p:sp>
        <p:nvSpPr>
          <p:cNvPr id="49" name="Oval 76">
            <a:extLst>
              <a:ext uri="{FF2B5EF4-FFF2-40B4-BE49-F238E27FC236}">
                <a16:creationId xmlns:a16="http://schemas.microsoft.com/office/drawing/2014/main" id="{2856788B-6F6C-0744-9EEC-BC5E421ED2BB}"/>
              </a:ext>
            </a:extLst>
          </p:cNvPr>
          <p:cNvSpPr/>
          <p:nvPr/>
        </p:nvSpPr>
        <p:spPr>
          <a:xfrm>
            <a:off x="4419327" y="5804794"/>
            <a:ext cx="768150" cy="76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3199" dirty="0">
                <a:solidFill>
                  <a:schemeClr val="bg1"/>
                </a:solidFill>
                <a:latin typeface="Calibri Light" panose="020F0302020204030204" pitchFamily="34" charset="0"/>
              </a:rPr>
              <a:t>2</a:t>
            </a:r>
          </a:p>
        </p:txBody>
      </p:sp>
      <p:sp>
        <p:nvSpPr>
          <p:cNvPr id="50" name="Oval 77">
            <a:extLst>
              <a:ext uri="{FF2B5EF4-FFF2-40B4-BE49-F238E27FC236}">
                <a16:creationId xmlns:a16="http://schemas.microsoft.com/office/drawing/2014/main" id="{23540848-3204-A449-B8BB-28C121848894}"/>
              </a:ext>
            </a:extLst>
          </p:cNvPr>
          <p:cNvSpPr/>
          <p:nvPr/>
        </p:nvSpPr>
        <p:spPr>
          <a:xfrm>
            <a:off x="4419327" y="7560110"/>
            <a:ext cx="768150" cy="76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3199">
                <a:solidFill>
                  <a:schemeClr val="bg1"/>
                </a:solidFill>
                <a:latin typeface="Calibri Light" panose="020F0302020204030204" pitchFamily="34" charset="0"/>
              </a:rPr>
              <a:t>3</a:t>
            </a:r>
          </a:p>
        </p:txBody>
      </p:sp>
      <p:sp>
        <p:nvSpPr>
          <p:cNvPr id="51" name="Oval 78">
            <a:extLst>
              <a:ext uri="{FF2B5EF4-FFF2-40B4-BE49-F238E27FC236}">
                <a16:creationId xmlns:a16="http://schemas.microsoft.com/office/drawing/2014/main" id="{230F126A-9A5D-E544-812E-9C893A8AC9E6}"/>
              </a:ext>
            </a:extLst>
          </p:cNvPr>
          <p:cNvSpPr/>
          <p:nvPr/>
        </p:nvSpPr>
        <p:spPr>
          <a:xfrm>
            <a:off x="4419327" y="9315429"/>
            <a:ext cx="768150" cy="76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3199">
                <a:solidFill>
                  <a:schemeClr val="bg1"/>
                </a:solidFill>
                <a:latin typeface="Calibri Light" panose="020F0302020204030204" pitchFamily="34" charset="0"/>
              </a:rPr>
              <a:t>4</a:t>
            </a:r>
          </a:p>
        </p:txBody>
      </p:sp>
      <p:sp>
        <p:nvSpPr>
          <p:cNvPr id="52" name="Rectangle 43">
            <a:extLst>
              <a:ext uri="{FF2B5EF4-FFF2-40B4-BE49-F238E27FC236}">
                <a16:creationId xmlns:a16="http://schemas.microsoft.com/office/drawing/2014/main" id="{8D79D099-82BE-A145-834F-2530676B9E09}"/>
              </a:ext>
            </a:extLst>
          </p:cNvPr>
          <p:cNvSpPr/>
          <p:nvPr/>
        </p:nvSpPr>
        <p:spPr>
          <a:xfrm>
            <a:off x="5940125" y="7564943"/>
            <a:ext cx="6722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4800" noProof="1">
                <a:solidFill>
                  <a:schemeClr val="accent6">
                    <a:lumMod val="50000"/>
                  </a:schemeClr>
                </a:solidFill>
                <a:latin typeface="+mn-ea"/>
              </a:rPr>
              <a:t>个人空间</a:t>
            </a:r>
            <a:endParaRPr lang="en-US" sz="4800" noProof="1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3" name="Rectangle 23">
            <a:extLst>
              <a:ext uri="{FF2B5EF4-FFF2-40B4-BE49-F238E27FC236}">
                <a16:creationId xmlns:a16="http://schemas.microsoft.com/office/drawing/2014/main" id="{01B7C517-E47E-D14C-8294-E629673AE4FF}"/>
              </a:ext>
            </a:extLst>
          </p:cNvPr>
          <p:cNvSpPr/>
          <p:nvPr/>
        </p:nvSpPr>
        <p:spPr>
          <a:xfrm>
            <a:off x="15920315" y="4050955"/>
            <a:ext cx="6722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4800" noProof="1">
                <a:solidFill>
                  <a:schemeClr val="accent6">
                    <a:lumMod val="50000"/>
                  </a:schemeClr>
                </a:solidFill>
                <a:latin typeface="+mn-ea"/>
              </a:rPr>
              <a:t>票品详情页面</a:t>
            </a:r>
            <a:endParaRPr lang="en-US" sz="4800" noProof="1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4" name="Rectangle 43">
            <a:extLst>
              <a:ext uri="{FF2B5EF4-FFF2-40B4-BE49-F238E27FC236}">
                <a16:creationId xmlns:a16="http://schemas.microsoft.com/office/drawing/2014/main" id="{25E77EAE-AF45-2848-B03C-327BB561A8DB}"/>
              </a:ext>
            </a:extLst>
          </p:cNvPr>
          <p:cNvSpPr/>
          <p:nvPr/>
        </p:nvSpPr>
        <p:spPr>
          <a:xfrm>
            <a:off x="15920311" y="9281872"/>
            <a:ext cx="6722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4800" noProof="1">
                <a:solidFill>
                  <a:schemeClr val="accent6">
                    <a:lumMod val="50000"/>
                  </a:schemeClr>
                </a:solidFill>
                <a:latin typeface="+mn-ea"/>
              </a:rPr>
              <a:t>退款页面</a:t>
            </a:r>
            <a:endParaRPr lang="en-US" sz="4800" noProof="1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55" name="Rectangle 45">
            <a:extLst>
              <a:ext uri="{FF2B5EF4-FFF2-40B4-BE49-F238E27FC236}">
                <a16:creationId xmlns:a16="http://schemas.microsoft.com/office/drawing/2014/main" id="{FFF618B3-1851-2E47-BE88-058E62BC0A1F}"/>
              </a:ext>
            </a:extLst>
          </p:cNvPr>
          <p:cNvSpPr/>
          <p:nvPr/>
        </p:nvSpPr>
        <p:spPr>
          <a:xfrm>
            <a:off x="15920315" y="5771237"/>
            <a:ext cx="6722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4800" noProof="1">
                <a:solidFill>
                  <a:schemeClr val="accent6">
                    <a:lumMod val="50000"/>
                  </a:schemeClr>
                </a:solidFill>
                <a:latin typeface="+mn-ea"/>
              </a:rPr>
              <a:t>购买步骤页面</a:t>
            </a:r>
            <a:endParaRPr lang="en-US" sz="4800" noProof="1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cxnSp>
        <p:nvCxnSpPr>
          <p:cNvPr id="56" name="Straight Connector 74">
            <a:extLst>
              <a:ext uri="{FF2B5EF4-FFF2-40B4-BE49-F238E27FC236}">
                <a16:creationId xmlns:a16="http://schemas.microsoft.com/office/drawing/2014/main" id="{08DDD6ED-9DF8-D84C-BCAD-5360D75A289C}"/>
              </a:ext>
            </a:extLst>
          </p:cNvPr>
          <p:cNvCxnSpPr/>
          <p:nvPr/>
        </p:nvCxnSpPr>
        <p:spPr>
          <a:xfrm>
            <a:off x="14789936" y="3339939"/>
            <a:ext cx="0" cy="7605319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75">
            <a:extLst>
              <a:ext uri="{FF2B5EF4-FFF2-40B4-BE49-F238E27FC236}">
                <a16:creationId xmlns:a16="http://schemas.microsoft.com/office/drawing/2014/main" id="{94249001-AE49-BE4B-9BC8-C0528EAB4309}"/>
              </a:ext>
            </a:extLst>
          </p:cNvPr>
          <p:cNvSpPr/>
          <p:nvPr/>
        </p:nvSpPr>
        <p:spPr>
          <a:xfrm>
            <a:off x="14399515" y="4050955"/>
            <a:ext cx="768150" cy="76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3199" dirty="0">
                <a:solidFill>
                  <a:schemeClr val="bg1"/>
                </a:solidFill>
                <a:latin typeface="Calibri Light" panose="020F0302020204030204" pitchFamily="34" charset="0"/>
              </a:rPr>
              <a:t>5</a:t>
            </a:r>
          </a:p>
        </p:txBody>
      </p:sp>
      <p:sp>
        <p:nvSpPr>
          <p:cNvPr id="58" name="Oval 76">
            <a:extLst>
              <a:ext uri="{FF2B5EF4-FFF2-40B4-BE49-F238E27FC236}">
                <a16:creationId xmlns:a16="http://schemas.microsoft.com/office/drawing/2014/main" id="{BCD6BC0F-E49D-B54D-B49B-C9D3C25D220E}"/>
              </a:ext>
            </a:extLst>
          </p:cNvPr>
          <p:cNvSpPr/>
          <p:nvPr/>
        </p:nvSpPr>
        <p:spPr>
          <a:xfrm>
            <a:off x="14399515" y="5803099"/>
            <a:ext cx="768150" cy="76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3199" dirty="0">
                <a:solidFill>
                  <a:schemeClr val="bg1"/>
                </a:solidFill>
                <a:latin typeface="Calibri Light" panose="020F0302020204030204" pitchFamily="34" charset="0"/>
              </a:rPr>
              <a:t>6</a:t>
            </a:r>
          </a:p>
        </p:txBody>
      </p:sp>
      <p:sp>
        <p:nvSpPr>
          <p:cNvPr id="59" name="Oval 77">
            <a:extLst>
              <a:ext uri="{FF2B5EF4-FFF2-40B4-BE49-F238E27FC236}">
                <a16:creationId xmlns:a16="http://schemas.microsoft.com/office/drawing/2014/main" id="{44E8C14E-5481-2242-9FE2-067F31B393CA}"/>
              </a:ext>
            </a:extLst>
          </p:cNvPr>
          <p:cNvSpPr/>
          <p:nvPr/>
        </p:nvSpPr>
        <p:spPr>
          <a:xfrm>
            <a:off x="14399515" y="7558415"/>
            <a:ext cx="768150" cy="76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3199" dirty="0">
                <a:solidFill>
                  <a:schemeClr val="bg1"/>
                </a:solidFill>
                <a:latin typeface="Calibri Light" panose="020F0302020204030204" pitchFamily="34" charset="0"/>
              </a:rPr>
              <a:t>7</a:t>
            </a:r>
          </a:p>
        </p:txBody>
      </p:sp>
      <p:sp>
        <p:nvSpPr>
          <p:cNvPr id="60" name="Oval 78">
            <a:extLst>
              <a:ext uri="{FF2B5EF4-FFF2-40B4-BE49-F238E27FC236}">
                <a16:creationId xmlns:a16="http://schemas.microsoft.com/office/drawing/2014/main" id="{AA6014F4-C9F1-554D-BAC3-A51CA1667277}"/>
              </a:ext>
            </a:extLst>
          </p:cNvPr>
          <p:cNvSpPr/>
          <p:nvPr/>
        </p:nvSpPr>
        <p:spPr>
          <a:xfrm>
            <a:off x="14399515" y="9313734"/>
            <a:ext cx="768150" cy="76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zh-CN" sz="3199" dirty="0">
                <a:solidFill>
                  <a:schemeClr val="bg1"/>
                </a:solidFill>
                <a:latin typeface="Calibri Light" panose="020F0302020204030204" pitchFamily="34" charset="0"/>
              </a:rPr>
              <a:t>8</a:t>
            </a:r>
          </a:p>
        </p:txBody>
      </p:sp>
      <p:sp>
        <p:nvSpPr>
          <p:cNvPr id="61" name="Rectangle 43">
            <a:extLst>
              <a:ext uri="{FF2B5EF4-FFF2-40B4-BE49-F238E27FC236}">
                <a16:creationId xmlns:a16="http://schemas.microsoft.com/office/drawing/2014/main" id="{8A0CAA85-DC95-3446-8DA8-53CF13E8CB8B}"/>
              </a:ext>
            </a:extLst>
          </p:cNvPr>
          <p:cNvSpPr/>
          <p:nvPr/>
        </p:nvSpPr>
        <p:spPr>
          <a:xfrm>
            <a:off x="15920313" y="7563248"/>
            <a:ext cx="6722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4800" noProof="1">
                <a:solidFill>
                  <a:schemeClr val="accent6">
                    <a:lumMod val="50000"/>
                  </a:schemeClr>
                </a:solidFill>
                <a:latin typeface="+mn-ea"/>
              </a:rPr>
              <a:t>评论页面</a:t>
            </a:r>
            <a:endParaRPr lang="en-US" sz="4800" noProof="1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241407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0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500"/>
                            </p:stCondLst>
                            <p:childTnLst>
                              <p:par>
                                <p:cTn id="10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5" grpId="0"/>
      <p:bldP spid="46" grpId="0"/>
      <p:bldP spid="48" grpId="0" animBg="1"/>
      <p:bldP spid="49" grpId="0" animBg="1"/>
      <p:bldP spid="50" grpId="0" animBg="1"/>
      <p:bldP spid="51" grpId="0" animBg="1"/>
      <p:bldP spid="52" grpId="0"/>
      <p:bldP spid="53" grpId="0"/>
      <p:bldP spid="54" grpId="0"/>
      <p:bldP spid="55" grpId="0"/>
      <p:bldP spid="57" grpId="0" animBg="1"/>
      <p:bldP spid="58" grpId="0" animBg="1"/>
      <p:bldP spid="59" grpId="0" animBg="1"/>
      <p:bldP spid="60" grpId="0" animBg="1"/>
      <p:bldP spid="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0408837" y="743713"/>
            <a:ext cx="3570208" cy="12727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zh-CN" alt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后端设计</a:t>
            </a:r>
            <a:endParaRPr lang="en-US" sz="66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2549166" y="3988420"/>
            <a:ext cx="5265722" cy="5267092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6730436" y="4022060"/>
            <a:ext cx="5265722" cy="5267092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911706" y="3988420"/>
            <a:ext cx="5265722" cy="5267092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166090" y="5806358"/>
            <a:ext cx="403187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zh-CN" alt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服务类</a:t>
            </a:r>
            <a:endParaRPr lang="en-US" sz="10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28635" y="5806358"/>
            <a:ext cx="403187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zh-CN" alt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实体类</a:t>
            </a:r>
            <a:endParaRPr lang="en-US" sz="10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347362" y="5839998"/>
            <a:ext cx="403187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zh-CN" alt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控制类</a:t>
            </a:r>
            <a:endParaRPr lang="en-US" sz="10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3652456" y="10274737"/>
            <a:ext cx="3262432" cy="193899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对应于实体类构造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每个服务类中包含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对应实体类的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各种业务逻辑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262134" y="10274737"/>
            <a:ext cx="2492990" cy="193899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管理员控制类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订单控制类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票品控制类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用户控制类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852190" y="10274737"/>
            <a:ext cx="1338828" cy="240065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用户类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演出类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票品类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订单类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en-US" altLang="zh-CN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……</a:t>
            </a:r>
          </a:p>
        </p:txBody>
      </p:sp>
      <p:sp>
        <p:nvSpPr>
          <p:cNvPr id="28" name="Oval 20">
            <a:extLst>
              <a:ext uri="{FF2B5EF4-FFF2-40B4-BE49-F238E27FC236}">
                <a16:creationId xmlns:a16="http://schemas.microsoft.com/office/drawing/2014/main" id="{D50E28E1-C913-D144-9545-776BBA3826E2}"/>
              </a:ext>
            </a:extLst>
          </p:cNvPr>
          <p:cNvSpPr/>
          <p:nvPr/>
        </p:nvSpPr>
        <p:spPr>
          <a:xfrm>
            <a:off x="18367896" y="4022060"/>
            <a:ext cx="5265722" cy="5267092"/>
          </a:xfrm>
          <a:prstGeom prst="ellipse">
            <a:avLst/>
          </a:prstGeom>
          <a:solidFill>
            <a:srgbClr val="D8D76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rgbClr val="000000"/>
              </a:solidFill>
              <a:latin typeface="Open Sans Regular" charset="0"/>
            </a:endParaRPr>
          </a:p>
        </p:txBody>
      </p:sp>
      <p:sp>
        <p:nvSpPr>
          <p:cNvPr id="29" name="TextBox 24">
            <a:extLst>
              <a:ext uri="{FF2B5EF4-FFF2-40B4-BE49-F238E27FC236}">
                <a16:creationId xmlns:a16="http://schemas.microsoft.com/office/drawing/2014/main" id="{74DD3B3B-518E-7040-8097-D56CC147138B}"/>
              </a:ext>
            </a:extLst>
          </p:cNvPr>
          <p:cNvSpPr txBox="1"/>
          <p:nvPr/>
        </p:nvSpPr>
        <p:spPr>
          <a:xfrm>
            <a:off x="18367896" y="5036916"/>
            <a:ext cx="508730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zh-CN" alt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数据</a:t>
            </a:r>
            <a:endParaRPr lang="en-US" altLang="zh-CN" sz="10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>
              <a:lnSpc>
                <a:spcPts val="12000"/>
              </a:lnSpc>
            </a:pPr>
            <a:r>
              <a:rPr lang="zh-CN" altLang="en-US" sz="10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访问类</a:t>
            </a:r>
            <a:endParaRPr lang="en-US" sz="10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0" name="TextBox 35">
            <a:extLst>
              <a:ext uri="{FF2B5EF4-FFF2-40B4-BE49-F238E27FC236}">
                <a16:creationId xmlns:a16="http://schemas.microsoft.com/office/drawing/2014/main" id="{385BA9EE-6237-CB43-A84D-8960FB8D0253}"/>
              </a:ext>
            </a:extLst>
          </p:cNvPr>
          <p:cNvSpPr txBox="1"/>
          <p:nvPr/>
        </p:nvSpPr>
        <p:spPr>
          <a:xfrm>
            <a:off x="18958018" y="10304008"/>
            <a:ext cx="4085477" cy="147732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每个类对应不同数据表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包含对数据库的</a:t>
            </a:r>
            <a:endParaRPr lang="en-US" altLang="zh-CN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  <a:p>
            <a:pPr algn="ctr"/>
            <a:r>
              <a:rPr lang="zh-CN" altLang="en-US" sz="3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增、删、改、查操作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1991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9985639" y="743713"/>
            <a:ext cx="4416594" cy="12727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zh-CN" alt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数据库设计</a:t>
            </a:r>
            <a:endParaRPr lang="en-US" sz="66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0029B00-76BF-A54A-8CEF-64945472B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346" y="2016497"/>
            <a:ext cx="20245180" cy="1144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1137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0408837" y="743713"/>
            <a:ext cx="3570208" cy="12727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zh-CN" altLang="en-US" sz="66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关键技术</a:t>
            </a:r>
            <a:endParaRPr lang="en-US" sz="66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4166819" y="667633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9072932" y="667633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13979045" y="6676337"/>
            <a:ext cx="5850349" cy="1761892"/>
          </a:xfrm>
          <a:custGeom>
            <a:avLst/>
            <a:gdLst>
              <a:gd name="connsiteX0" fmla="*/ 0 w 4388294"/>
              <a:gd name="connsiteY0" fmla="*/ 0 h 1755317"/>
              <a:gd name="connsiteX1" fmla="*/ 3510636 w 4388294"/>
              <a:gd name="connsiteY1" fmla="*/ 0 h 1755317"/>
              <a:gd name="connsiteX2" fmla="*/ 4388294 w 4388294"/>
              <a:gd name="connsiteY2" fmla="*/ 877659 h 1755317"/>
              <a:gd name="connsiteX3" fmla="*/ 3510636 w 4388294"/>
              <a:gd name="connsiteY3" fmla="*/ 1755317 h 1755317"/>
              <a:gd name="connsiteX4" fmla="*/ 0 w 4388294"/>
              <a:gd name="connsiteY4" fmla="*/ 1755317 h 1755317"/>
              <a:gd name="connsiteX5" fmla="*/ 877659 w 4388294"/>
              <a:gd name="connsiteY5" fmla="*/ 877659 h 1755317"/>
              <a:gd name="connsiteX6" fmla="*/ 0 w 4388294"/>
              <a:gd name="connsiteY6" fmla="*/ 0 h 175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8294" h="1755317">
                <a:moveTo>
                  <a:pt x="0" y="0"/>
                </a:moveTo>
                <a:lnTo>
                  <a:pt x="3510636" y="0"/>
                </a:lnTo>
                <a:lnTo>
                  <a:pt x="4388294" y="877659"/>
                </a:lnTo>
                <a:lnTo>
                  <a:pt x="3510636" y="1755317"/>
                </a:lnTo>
                <a:lnTo>
                  <a:pt x="0" y="1755317"/>
                </a:lnTo>
                <a:lnTo>
                  <a:pt x="877659" y="8776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37692" tIns="86678" rIns="964336" bIns="8667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500" kern="1200" dirty="0">
              <a:latin typeface="Open Sans Regular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859903" y="7203340"/>
            <a:ext cx="1210588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前端</a:t>
            </a:r>
            <a:endParaRPr lang="en-US" sz="4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775727" y="7203340"/>
            <a:ext cx="1210588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后端</a:t>
            </a:r>
            <a:endParaRPr lang="en-US" sz="4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6082020" y="7203340"/>
            <a:ext cx="2236510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测试数据</a:t>
            </a:r>
            <a:endParaRPr lang="en-US" sz="4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 flipV="1">
            <a:off x="16687239" y="5170188"/>
            <a:ext cx="0" cy="1113266"/>
          </a:xfrm>
          <a:prstGeom prst="line">
            <a:avLst/>
          </a:prstGeom>
          <a:ln w="2857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5825464" y="2214177"/>
            <a:ext cx="1723549" cy="1015663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爬虫</a:t>
            </a:r>
            <a:endParaRPr lang="en-US" sz="6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4" name="Subtitle 2"/>
          <p:cNvSpPr txBox="1">
            <a:spLocks/>
          </p:cNvSpPr>
          <p:nvPr/>
        </p:nvSpPr>
        <p:spPr>
          <a:xfrm>
            <a:off x="14269108" y="3304951"/>
            <a:ext cx="4836260" cy="184467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sz="48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WebMagic</a:t>
            </a:r>
            <a:endParaRPr lang="en-US" altLang="zh-CN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Java</a:t>
            </a: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爬虫</a:t>
            </a:r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6985678" y="5170188"/>
            <a:ext cx="0" cy="1113266"/>
          </a:xfrm>
          <a:prstGeom prst="line">
            <a:avLst/>
          </a:prstGeom>
          <a:ln w="2857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93700" y="755604"/>
            <a:ext cx="1783951" cy="92333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54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React</a:t>
            </a: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4567546" y="1536374"/>
            <a:ext cx="4836260" cy="420557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48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Ant</a:t>
            </a:r>
            <a:r>
              <a:rPr lang="en-US" altLang="zh-CN" sz="48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D</a:t>
            </a: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   </a:t>
            </a:r>
            <a:r>
              <a:rPr lang="en-US" altLang="zh-CN" sz="48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BizCharts</a:t>
            </a:r>
            <a:endParaRPr lang="en-US" altLang="zh-CN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4800" dirty="0" err="1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Axios</a:t>
            </a: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   </a:t>
            </a:r>
            <a:r>
              <a:rPr lang="en-US" altLang="zh-CN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Cookie</a:t>
            </a:r>
          </a:p>
          <a:p>
            <a:pPr>
              <a:lnSpc>
                <a:spcPct val="100000"/>
              </a:lnSpc>
            </a:pPr>
            <a:r>
              <a:rPr lang="en-US" altLang="zh-CN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React-Router</a:t>
            </a:r>
          </a:p>
          <a:p>
            <a:pPr>
              <a:lnSpc>
                <a:spcPct val="100000"/>
              </a:lnSpc>
            </a:pP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百度地图</a:t>
            </a:r>
            <a:r>
              <a:rPr lang="en-US" altLang="zh-CN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API</a:t>
            </a:r>
          </a:p>
          <a:p>
            <a:pPr>
              <a:lnSpc>
                <a:spcPts val="4300"/>
              </a:lnSpc>
            </a:pP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2191012" y="8949124"/>
            <a:ext cx="0" cy="1110633"/>
          </a:xfrm>
          <a:prstGeom prst="line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1429638" y="10062820"/>
            <a:ext cx="1541064" cy="1015663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Java</a:t>
            </a:r>
            <a:endParaRPr lang="en-US" sz="6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4" name="Subtitle 2"/>
          <p:cNvSpPr txBox="1">
            <a:spLocks/>
          </p:cNvSpPr>
          <p:nvPr/>
        </p:nvSpPr>
        <p:spPr>
          <a:xfrm>
            <a:off x="9772882" y="10860604"/>
            <a:ext cx="4836260" cy="331918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JPA</a:t>
            </a: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   </a:t>
            </a:r>
            <a:r>
              <a:rPr lang="en-US" altLang="zh-CN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mail</a:t>
            </a:r>
          </a:p>
          <a:p>
            <a:pPr>
              <a:lnSpc>
                <a:spcPct val="100000"/>
              </a:lnSpc>
            </a:pPr>
            <a:r>
              <a:rPr lang="zh-CN" altLang="en-US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依赖注入</a:t>
            </a:r>
            <a:endParaRPr lang="en-US" altLang="zh-CN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48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Session</a:t>
            </a:r>
          </a:p>
          <a:p>
            <a:pPr>
              <a:lnSpc>
                <a:spcPts val="4300"/>
              </a:lnSpc>
            </a:pP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759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rallelogram 28"/>
          <p:cNvSpPr/>
          <p:nvPr/>
        </p:nvSpPr>
        <p:spPr>
          <a:xfrm>
            <a:off x="18184037" y="1733692"/>
            <a:ext cx="5973230" cy="6733919"/>
          </a:xfrm>
          <a:prstGeom prst="parallelogram">
            <a:avLst>
              <a:gd name="adj" fmla="val 406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0" name="Parallelogram 29"/>
          <p:cNvSpPr/>
          <p:nvPr/>
        </p:nvSpPr>
        <p:spPr>
          <a:xfrm>
            <a:off x="12438002" y="6143881"/>
            <a:ext cx="5973230" cy="6733919"/>
          </a:xfrm>
          <a:prstGeom prst="parallelogram">
            <a:avLst>
              <a:gd name="adj" fmla="val 406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712174" y="5511584"/>
            <a:ext cx="5323893" cy="13192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0000"/>
              </a:lnSpc>
            </a:pPr>
            <a:r>
              <a:rPr lang="zh-CN" altLang="en-US" sz="8000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经验与教训</a:t>
            </a:r>
            <a:endParaRPr lang="en-US" sz="8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5" name="Parallelogram 44"/>
          <p:cNvSpPr/>
          <p:nvPr/>
        </p:nvSpPr>
        <p:spPr>
          <a:xfrm>
            <a:off x="9897436" y="1760999"/>
            <a:ext cx="5973230" cy="6733919"/>
          </a:xfrm>
          <a:prstGeom prst="parallelogram">
            <a:avLst>
              <a:gd name="adj" fmla="val 406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 Regular" charset="0"/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8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7" name="Picture Placeholder 6"/>
          <p:cNvPicPr>
            <a:picLocks noGrp="1" noChangeAspect="1"/>
          </p:cNvPicPr>
          <p:nvPr>
            <p:ph type="pic" sz="quarter" idx="19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6" name="Shape 2641"/>
          <p:cNvSpPr/>
          <p:nvPr/>
        </p:nvSpPr>
        <p:spPr>
          <a:xfrm>
            <a:off x="1712174" y="3332199"/>
            <a:ext cx="2473962" cy="1574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4988426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Pitch Deck Light">
      <a:dk1>
        <a:srgbClr val="737572"/>
      </a:dk1>
      <a:lt1>
        <a:srgbClr val="FFFFFF"/>
      </a:lt1>
      <a:dk2>
        <a:srgbClr val="445469"/>
      </a:dk2>
      <a:lt2>
        <a:srgbClr val="FFFFFF"/>
      </a:lt2>
      <a:accent1>
        <a:srgbClr val="0E80C9"/>
      </a:accent1>
      <a:accent2>
        <a:srgbClr val="119CF4"/>
      </a:accent2>
      <a:accent3>
        <a:srgbClr val="445469"/>
      </a:accent3>
      <a:accent4>
        <a:srgbClr val="8AC153"/>
      </a:accent4>
      <a:accent5>
        <a:srgbClr val="BAEF69"/>
      </a:accent5>
      <a:accent6>
        <a:srgbClr val="A9A8AB"/>
      </a:accent6>
      <a:hlink>
        <a:srgbClr val="0E80C9"/>
      </a:hlink>
      <a:folHlink>
        <a:srgbClr val="0EA3F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40267</TotalTime>
  <Words>237</Words>
  <Application>Microsoft Macintosh PowerPoint</Application>
  <PresentationFormat>自定义</PresentationFormat>
  <Paragraphs>88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DengXian</vt:lpstr>
      <vt:lpstr>Montserrat</vt:lpstr>
      <vt:lpstr>Montserrat Bold</vt:lpstr>
      <vt:lpstr>Montserrat Light</vt:lpstr>
      <vt:lpstr>Montserrat Ultra Light</vt:lpstr>
      <vt:lpstr>Open Sans Light</vt:lpstr>
      <vt:lpstr>Open Sans Regular</vt:lpstr>
      <vt:lpstr>Roboto Regular</vt:lpstr>
      <vt:lpstr>Arial</vt:lpstr>
      <vt:lpstr>Calibri</vt:lpstr>
      <vt:lpstr>Calibri Light</vt:lpstr>
      <vt:lpstr>Gill Sans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Premium Presentations</dc:title>
  <dc:subject/>
  <dc:creator/>
  <cp:keywords/>
  <dc:description/>
  <cp:lastModifiedBy>office2016mac07727</cp:lastModifiedBy>
  <cp:revision>6359</cp:revision>
  <dcterms:created xsi:type="dcterms:W3CDTF">2014-11-12T21:47:38Z</dcterms:created>
  <dcterms:modified xsi:type="dcterms:W3CDTF">2018-09-09T15:57:07Z</dcterms:modified>
  <cp:category/>
</cp:coreProperties>
</file>

<file path=docProps/thumbnail.jpeg>
</file>